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iYhE8+/9uhS+xx/lgWer9CZocd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9391a096f8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9391a096f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391a096f8_0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391a096f8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9391a096f8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9391a096f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9391a096f8_0_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9391a096f8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9391a096f8_0_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9391a096f8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9391a096f8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9391a096f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9391a096f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9391a096f8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9391a096f8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9391a096f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391a096f8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391a096f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391a096f8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391a096f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391a096f8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391a096f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391a096f8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9391a096f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391a096f8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9391a096f8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 name="Google Shape;65;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screenshot of a computer&#10;&#10;Description automatically generated" id="11" name="Google Shape;11;p9"/>
          <p:cNvPicPr preferRelativeResize="0"/>
          <p:nvPr/>
        </p:nvPicPr>
        <p:blipFill rotWithShape="1">
          <a:blip r:embed="rId1">
            <a:alphaModFix/>
          </a:blip>
          <a:srcRect b="0" l="0" r="0" t="0"/>
          <a:stretch/>
        </p:blipFill>
        <p:spPr>
          <a:xfrm>
            <a:off x="-16330" y="-43882"/>
            <a:ext cx="12328072" cy="69345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p:nvPr/>
        </p:nvSpPr>
        <p:spPr>
          <a:xfrm>
            <a:off x="4944684" y="291366"/>
            <a:ext cx="453489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800" u="none" cap="none" strike="noStrike">
                <a:solidFill>
                  <a:schemeClr val="lt1"/>
                </a:solidFill>
                <a:latin typeface="Calibri"/>
                <a:ea typeface="Calibri"/>
                <a:cs typeface="Calibri"/>
                <a:sym typeface="Calibri"/>
              </a:rPr>
              <a:t>Quality Refresher</a:t>
            </a:r>
            <a:endParaRPr/>
          </a:p>
        </p:txBody>
      </p:sp>
      <p:pic>
        <p:nvPicPr>
          <p:cNvPr id="86" name="Google Shape;86;p1"/>
          <p:cNvPicPr preferRelativeResize="0"/>
          <p:nvPr/>
        </p:nvPicPr>
        <p:blipFill>
          <a:blip r:embed="rId3">
            <a:alphaModFix/>
          </a:blip>
          <a:stretch>
            <a:fillRect/>
          </a:stretch>
        </p:blipFill>
        <p:spPr>
          <a:xfrm>
            <a:off x="3789787" y="1696525"/>
            <a:ext cx="6844675" cy="4663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9391a096f8_0_97"/>
          <p:cNvSpPr txBox="1"/>
          <p:nvPr/>
        </p:nvSpPr>
        <p:spPr>
          <a:xfrm>
            <a:off x="1811051" y="1141070"/>
            <a:ext cx="11139900" cy="930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rPr b="1" i="1" lang="en-US" sz="5400">
                <a:solidFill>
                  <a:srgbClr val="FFFFFF"/>
                </a:solidFill>
                <a:latin typeface="Calibri"/>
                <a:ea typeface="Calibri"/>
                <a:cs typeface="Calibri"/>
                <a:sym typeface="Calibri"/>
              </a:rPr>
              <a:t>Suddenlink updates. </a:t>
            </a:r>
            <a:endParaRPr sz="4400">
              <a:solidFill>
                <a:srgbClr val="000000"/>
              </a:solidFill>
              <a:latin typeface="Calibri"/>
              <a:ea typeface="Calibri"/>
              <a:cs typeface="Calibri"/>
              <a:sym typeface="Calibri"/>
            </a:endParaRPr>
          </a:p>
        </p:txBody>
      </p:sp>
      <p:pic>
        <p:nvPicPr>
          <p:cNvPr id="158" name="Google Shape;158;g9391a096f8_0_97"/>
          <p:cNvPicPr preferRelativeResize="0"/>
          <p:nvPr/>
        </p:nvPicPr>
        <p:blipFill rotWithShape="1">
          <a:blip r:embed="rId3">
            <a:alphaModFix/>
          </a:blip>
          <a:srcRect b="0" l="0" r="0" t="0"/>
          <a:stretch/>
        </p:blipFill>
        <p:spPr>
          <a:xfrm>
            <a:off x="7798482" y="2256799"/>
            <a:ext cx="4186049" cy="3997637"/>
          </a:xfrm>
          <a:prstGeom prst="rect">
            <a:avLst/>
          </a:prstGeom>
          <a:noFill/>
          <a:ln>
            <a:noFill/>
          </a:ln>
        </p:spPr>
      </p:pic>
      <p:pic>
        <p:nvPicPr>
          <p:cNvPr id="159" name="Google Shape;159;g9391a096f8_0_97"/>
          <p:cNvPicPr preferRelativeResize="0"/>
          <p:nvPr/>
        </p:nvPicPr>
        <p:blipFill rotWithShape="1">
          <a:blip r:embed="rId4">
            <a:alphaModFix/>
          </a:blip>
          <a:srcRect b="0" l="0" r="0" t="0"/>
          <a:stretch/>
        </p:blipFill>
        <p:spPr>
          <a:xfrm>
            <a:off x="2339582" y="2256801"/>
            <a:ext cx="5006133" cy="39976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9391a096f8_0_107"/>
          <p:cNvSpPr txBox="1"/>
          <p:nvPr/>
        </p:nvSpPr>
        <p:spPr>
          <a:xfrm>
            <a:off x="3102750" y="623100"/>
            <a:ext cx="4139700" cy="536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US" sz="5100">
                <a:solidFill>
                  <a:srgbClr val="FFFFFF"/>
                </a:solidFill>
                <a:latin typeface="Calibri"/>
                <a:ea typeface="Calibri"/>
                <a:cs typeface="Calibri"/>
                <a:sym typeface="Calibri"/>
              </a:rPr>
              <a:t>IBA use: </a:t>
            </a:r>
            <a:br>
              <a:rPr lang="en-US" sz="5100">
                <a:solidFill>
                  <a:srgbClr val="FFFFFF"/>
                </a:solidFill>
                <a:latin typeface="Calibri"/>
                <a:ea typeface="Calibri"/>
                <a:cs typeface="Calibri"/>
                <a:sym typeface="Calibri"/>
              </a:rPr>
            </a:br>
            <a:r>
              <a:rPr lang="en-US" sz="3100">
                <a:solidFill>
                  <a:srgbClr val="FFFFFF"/>
                </a:solidFill>
                <a:latin typeface="Calibri"/>
                <a:ea typeface="Calibri"/>
                <a:cs typeface="Calibri"/>
                <a:sym typeface="Calibri"/>
              </a:rPr>
              <a:t>This is our intelligent Billing assistant tool.</a:t>
            </a:r>
            <a:br>
              <a:rPr lang="en-US" sz="3100">
                <a:solidFill>
                  <a:srgbClr val="FFFFFF"/>
                </a:solidFill>
                <a:latin typeface="Calibri"/>
                <a:ea typeface="Calibri"/>
                <a:cs typeface="Calibri"/>
                <a:sym typeface="Calibri"/>
              </a:rPr>
            </a:br>
            <a:br>
              <a:rPr lang="en-US" sz="1900">
                <a:solidFill>
                  <a:srgbClr val="FFFFFF"/>
                </a:solidFill>
                <a:latin typeface="Calibri"/>
                <a:ea typeface="Calibri"/>
                <a:cs typeface="Calibri"/>
                <a:sym typeface="Calibri"/>
              </a:rPr>
            </a:br>
            <a:r>
              <a:rPr lang="en-US" sz="1900">
                <a:solidFill>
                  <a:srgbClr val="FFFFFF"/>
                </a:solidFill>
                <a:latin typeface="Calibri"/>
                <a:ea typeface="Calibri"/>
                <a:cs typeface="Calibri"/>
                <a:sym typeface="Calibri"/>
              </a:rPr>
              <a:t>With this tool we are able to verify all of the information relate to payments, past due balance, credit request, restore services, cancel non-payment disconnect order, apply credit for services interruption and late fee. </a:t>
            </a:r>
            <a:endParaRPr sz="5100">
              <a:solidFill>
                <a:srgbClr val="FFFFFF"/>
              </a:solidFill>
              <a:latin typeface="Calibri"/>
              <a:ea typeface="Calibri"/>
              <a:cs typeface="Calibri"/>
              <a:sym typeface="Calibri"/>
            </a:endParaRPr>
          </a:p>
        </p:txBody>
      </p:sp>
      <p:pic>
        <p:nvPicPr>
          <p:cNvPr id="165" name="Google Shape;165;g9391a096f8_0_107"/>
          <p:cNvPicPr preferRelativeResize="0"/>
          <p:nvPr/>
        </p:nvPicPr>
        <p:blipFill rotWithShape="1">
          <a:blip r:embed="rId3">
            <a:alphaModFix/>
          </a:blip>
          <a:srcRect b="0" l="0" r="0" t="0"/>
          <a:stretch/>
        </p:blipFill>
        <p:spPr>
          <a:xfrm>
            <a:off x="7354313" y="488598"/>
            <a:ext cx="4895762" cy="588079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9391a096f8_0_115"/>
          <p:cNvSpPr txBox="1"/>
          <p:nvPr/>
        </p:nvSpPr>
        <p:spPr>
          <a:xfrm>
            <a:off x="2309422" y="609363"/>
            <a:ext cx="5157300" cy="1344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4000">
                <a:solidFill>
                  <a:srgbClr val="FFFFFF"/>
                </a:solidFill>
                <a:latin typeface="Calibri"/>
                <a:ea typeface="Calibri"/>
                <a:cs typeface="Calibri"/>
                <a:sym typeface="Calibri"/>
              </a:rPr>
              <a:t>Billing/collections inquiry</a:t>
            </a:r>
            <a:endParaRPr sz="3200">
              <a:solidFill>
                <a:srgbClr val="FFFFFF"/>
              </a:solidFill>
              <a:latin typeface="Calibri"/>
              <a:ea typeface="Calibri"/>
              <a:cs typeface="Calibri"/>
              <a:sym typeface="Calibri"/>
            </a:endParaRPr>
          </a:p>
        </p:txBody>
      </p:sp>
      <p:sp>
        <p:nvSpPr>
          <p:cNvPr id="171" name="Google Shape;171;g9391a096f8_0_115"/>
          <p:cNvSpPr txBox="1"/>
          <p:nvPr/>
        </p:nvSpPr>
        <p:spPr>
          <a:xfrm>
            <a:off x="2309425" y="2062901"/>
            <a:ext cx="5317200" cy="4022700"/>
          </a:xfrm>
          <a:prstGeom prst="rect">
            <a:avLst/>
          </a:prstGeom>
          <a:noFill/>
          <a:ln>
            <a:noFill/>
          </a:ln>
        </p:spPr>
        <p:txBody>
          <a:bodyPr anchorCtr="0" anchor="t" bIns="45700" lIns="91425" spcFirstLastPara="1" rIns="91425" wrap="square" tIns="45700">
            <a:noAutofit/>
          </a:bodyPr>
          <a:lstStyle/>
          <a:p>
            <a:pPr indent="-19050" lvl="0" marL="0" rtl="0" algn="l">
              <a:lnSpc>
                <a:spcPct val="90000"/>
              </a:lnSpc>
              <a:spcBef>
                <a:spcPts val="0"/>
              </a:spcBef>
              <a:spcAft>
                <a:spcPts val="0"/>
              </a:spcAft>
              <a:buClr>
                <a:srgbClr val="FFFFFF"/>
              </a:buClr>
              <a:buSzPts val="1700"/>
              <a:buChar char="•"/>
            </a:pPr>
            <a:r>
              <a:rPr lang="en-US" sz="1700">
                <a:solidFill>
                  <a:srgbClr val="FFFFFF"/>
                </a:solidFill>
                <a:latin typeface="Calibri"/>
                <a:ea typeface="Calibri"/>
                <a:cs typeface="Calibri"/>
                <a:sym typeface="Calibri"/>
              </a:rPr>
              <a:t>We can see here the current amount.</a:t>
            </a:r>
            <a:endParaRPr sz="1900">
              <a:solidFill>
                <a:srgbClr val="FFFFFF"/>
              </a:solidFill>
              <a:latin typeface="Calibri"/>
              <a:ea typeface="Calibri"/>
              <a:cs typeface="Calibri"/>
              <a:sym typeface="Calibri"/>
            </a:endParaRPr>
          </a:p>
          <a:p>
            <a:pPr indent="-19050" lvl="0" marL="0" rtl="0" algn="l">
              <a:lnSpc>
                <a:spcPct val="90000"/>
              </a:lnSpc>
              <a:spcBef>
                <a:spcPts val="1000"/>
              </a:spcBef>
              <a:spcAft>
                <a:spcPts val="0"/>
              </a:spcAft>
              <a:buClr>
                <a:srgbClr val="FFFFFF"/>
              </a:buClr>
              <a:buSzPts val="1700"/>
              <a:buChar char="•"/>
            </a:pPr>
            <a:r>
              <a:rPr lang="en-US" sz="1700">
                <a:solidFill>
                  <a:srgbClr val="FFFFFF"/>
                </a:solidFill>
                <a:latin typeface="Calibri"/>
                <a:ea typeface="Calibri"/>
                <a:cs typeface="Calibri"/>
                <a:sym typeface="Calibri"/>
              </a:rPr>
              <a:t>Last payment that we received/customer did. </a:t>
            </a:r>
            <a:endParaRPr sz="1900">
              <a:solidFill>
                <a:srgbClr val="FFFFFF"/>
              </a:solidFill>
              <a:latin typeface="Calibri"/>
              <a:ea typeface="Calibri"/>
              <a:cs typeface="Calibri"/>
              <a:sym typeface="Calibri"/>
            </a:endParaRPr>
          </a:p>
          <a:p>
            <a:pPr indent="-19050" lvl="0" marL="0" rtl="0" algn="l">
              <a:lnSpc>
                <a:spcPct val="90000"/>
              </a:lnSpc>
              <a:spcBef>
                <a:spcPts val="1000"/>
              </a:spcBef>
              <a:spcAft>
                <a:spcPts val="0"/>
              </a:spcAft>
              <a:buClr>
                <a:srgbClr val="FFFFFF"/>
              </a:buClr>
              <a:buSzPts val="1700"/>
              <a:buChar char="•"/>
            </a:pPr>
            <a:r>
              <a:rPr lang="en-US" sz="1700">
                <a:solidFill>
                  <a:srgbClr val="FFFFFF"/>
                </a:solidFill>
                <a:latin typeface="Calibri"/>
                <a:ea typeface="Calibri"/>
                <a:cs typeface="Calibri"/>
                <a:sym typeface="Calibri"/>
              </a:rPr>
              <a:t>Past due amount. </a:t>
            </a:r>
            <a:endParaRPr sz="1900">
              <a:solidFill>
                <a:srgbClr val="FFFFFF"/>
              </a:solidFill>
              <a:latin typeface="Calibri"/>
              <a:ea typeface="Calibri"/>
              <a:cs typeface="Calibri"/>
              <a:sym typeface="Calibri"/>
            </a:endParaRPr>
          </a:p>
          <a:p>
            <a:pPr indent="-19050" lvl="0" marL="0" rtl="0" algn="l">
              <a:lnSpc>
                <a:spcPct val="90000"/>
              </a:lnSpc>
              <a:spcBef>
                <a:spcPts val="1000"/>
              </a:spcBef>
              <a:spcAft>
                <a:spcPts val="0"/>
              </a:spcAft>
              <a:buClr>
                <a:srgbClr val="FFFFFF"/>
              </a:buClr>
              <a:buSzPts val="1700"/>
              <a:buChar char="•"/>
            </a:pPr>
            <a:r>
              <a:rPr lang="en-US" sz="1700">
                <a:solidFill>
                  <a:srgbClr val="FFFFFF"/>
                </a:solidFill>
                <a:latin typeface="Calibri"/>
                <a:ea typeface="Calibri"/>
                <a:cs typeface="Calibri"/>
                <a:sym typeface="Calibri"/>
              </a:rPr>
              <a:t>Balance for the current month. </a:t>
            </a:r>
            <a:endParaRPr sz="1900">
              <a:solidFill>
                <a:srgbClr val="FFFFFF"/>
              </a:solidFill>
              <a:latin typeface="Calibri"/>
              <a:ea typeface="Calibri"/>
              <a:cs typeface="Calibri"/>
              <a:sym typeface="Calibri"/>
            </a:endParaRPr>
          </a:p>
          <a:p>
            <a:pPr indent="-19050" lvl="0" marL="0" rtl="0" algn="l">
              <a:lnSpc>
                <a:spcPct val="90000"/>
              </a:lnSpc>
              <a:spcBef>
                <a:spcPts val="1000"/>
              </a:spcBef>
              <a:spcAft>
                <a:spcPts val="0"/>
              </a:spcAft>
              <a:buClr>
                <a:srgbClr val="FFFFFF"/>
              </a:buClr>
              <a:buSzPts val="1700"/>
              <a:buChar char="•"/>
            </a:pPr>
            <a:r>
              <a:rPr lang="en-US" sz="1700">
                <a:solidFill>
                  <a:srgbClr val="FFFFFF"/>
                </a:solidFill>
                <a:latin typeface="Calibri"/>
                <a:ea typeface="Calibri"/>
                <a:cs typeface="Calibri"/>
                <a:sym typeface="Calibri"/>
              </a:rPr>
              <a:t>Billing cycle. </a:t>
            </a:r>
            <a:endParaRPr sz="1900">
              <a:solidFill>
                <a:srgbClr val="FFFFFF"/>
              </a:solidFill>
              <a:latin typeface="Calibri"/>
              <a:ea typeface="Calibri"/>
              <a:cs typeface="Calibri"/>
              <a:sym typeface="Calibri"/>
            </a:endParaRPr>
          </a:p>
          <a:p>
            <a:pPr indent="-19050" lvl="0" marL="0" rtl="0" algn="l">
              <a:lnSpc>
                <a:spcPct val="90000"/>
              </a:lnSpc>
              <a:spcBef>
                <a:spcPts val="1000"/>
              </a:spcBef>
              <a:spcAft>
                <a:spcPts val="0"/>
              </a:spcAft>
              <a:buClr>
                <a:srgbClr val="FFFFFF"/>
              </a:buClr>
              <a:buSzPts val="1700"/>
              <a:buChar char="•"/>
            </a:pPr>
            <a:r>
              <a:rPr lang="en-US" sz="1700">
                <a:solidFill>
                  <a:srgbClr val="FFFFFF"/>
                </a:solidFill>
                <a:latin typeface="Calibri"/>
                <a:ea typeface="Calibri"/>
                <a:cs typeface="Calibri"/>
                <a:sym typeface="Calibri"/>
              </a:rPr>
              <a:t>The cut-off day.</a:t>
            </a:r>
            <a:endParaRPr sz="1900">
              <a:solidFill>
                <a:srgbClr val="FFFFFF"/>
              </a:solidFill>
              <a:latin typeface="Calibri"/>
              <a:ea typeface="Calibri"/>
              <a:cs typeface="Calibri"/>
              <a:sym typeface="Calibri"/>
            </a:endParaRPr>
          </a:p>
          <a:p>
            <a:pPr indent="-19050" lvl="0" marL="0" rtl="0" algn="l">
              <a:lnSpc>
                <a:spcPct val="90000"/>
              </a:lnSpc>
              <a:spcBef>
                <a:spcPts val="1000"/>
              </a:spcBef>
              <a:spcAft>
                <a:spcPts val="0"/>
              </a:spcAft>
              <a:buClr>
                <a:srgbClr val="FFFFFF"/>
              </a:buClr>
              <a:buSzPts val="1700"/>
              <a:buChar char="•"/>
            </a:pPr>
            <a:r>
              <a:rPr b="1" lang="en-US" sz="1700">
                <a:solidFill>
                  <a:srgbClr val="FFFFFF"/>
                </a:solidFill>
                <a:latin typeface="Calibri"/>
                <a:ea typeface="Calibri"/>
                <a:cs typeface="Calibri"/>
                <a:sym typeface="Calibri"/>
              </a:rPr>
              <a:t>On account status: </a:t>
            </a:r>
            <a:endParaRPr sz="1900">
              <a:solidFill>
                <a:srgbClr val="FFFFFF"/>
              </a:solidFill>
              <a:latin typeface="Calibri"/>
              <a:ea typeface="Calibri"/>
              <a:cs typeface="Calibri"/>
              <a:sym typeface="Calibri"/>
            </a:endParaRPr>
          </a:p>
          <a:p>
            <a:pPr indent="-19050" lvl="0" marL="0" rtl="0" algn="l">
              <a:lnSpc>
                <a:spcPct val="90000"/>
              </a:lnSpc>
              <a:spcBef>
                <a:spcPts val="1000"/>
              </a:spcBef>
              <a:spcAft>
                <a:spcPts val="0"/>
              </a:spcAft>
              <a:buClr>
                <a:srgbClr val="FFFFFF"/>
              </a:buClr>
              <a:buSzPts val="1700"/>
              <a:buChar char="•"/>
            </a:pPr>
            <a:r>
              <a:rPr lang="en-US" sz="1700">
                <a:solidFill>
                  <a:srgbClr val="FFFFFF"/>
                </a:solidFill>
                <a:latin typeface="Calibri"/>
                <a:ea typeface="Calibri"/>
                <a:cs typeface="Calibri"/>
                <a:sym typeface="Calibri"/>
              </a:rPr>
              <a:t>We can see the payment options that the customer has. (We do not use this one)</a:t>
            </a:r>
            <a:endParaRPr sz="1900">
              <a:solidFill>
                <a:srgbClr val="FFFFFF"/>
              </a:solidFill>
              <a:latin typeface="Calibri"/>
              <a:ea typeface="Calibri"/>
              <a:cs typeface="Calibri"/>
              <a:sym typeface="Calibri"/>
            </a:endParaRPr>
          </a:p>
          <a:p>
            <a:pPr indent="-19050" lvl="0" marL="0" rtl="0" algn="l">
              <a:lnSpc>
                <a:spcPct val="90000"/>
              </a:lnSpc>
              <a:spcBef>
                <a:spcPts val="1000"/>
              </a:spcBef>
              <a:spcAft>
                <a:spcPts val="0"/>
              </a:spcAft>
              <a:buClr>
                <a:srgbClr val="FFFFFF"/>
              </a:buClr>
              <a:buSzPts val="1700"/>
              <a:buChar char="•"/>
            </a:pPr>
            <a:r>
              <a:rPr lang="en-US" sz="1700">
                <a:solidFill>
                  <a:srgbClr val="FFFFFF"/>
                </a:solidFill>
                <a:latin typeface="Calibri"/>
                <a:ea typeface="Calibri"/>
                <a:cs typeface="Calibri"/>
                <a:sym typeface="Calibri"/>
              </a:rPr>
              <a:t>Method for research payment that hasn’t been posted. </a:t>
            </a:r>
            <a:endParaRPr sz="1900">
              <a:solidFill>
                <a:srgbClr val="FFFFFF"/>
              </a:solidFill>
              <a:latin typeface="Calibri"/>
              <a:ea typeface="Calibri"/>
              <a:cs typeface="Calibri"/>
              <a:sym typeface="Calibri"/>
            </a:endParaRPr>
          </a:p>
          <a:p>
            <a:pPr indent="-19050" lvl="0" marL="0" rtl="0" algn="l">
              <a:lnSpc>
                <a:spcPct val="90000"/>
              </a:lnSpc>
              <a:spcBef>
                <a:spcPts val="1000"/>
              </a:spcBef>
              <a:spcAft>
                <a:spcPts val="0"/>
              </a:spcAft>
              <a:buClr>
                <a:srgbClr val="FFFFFF"/>
              </a:buClr>
              <a:buSzPts val="1700"/>
              <a:buChar char="•"/>
            </a:pPr>
            <a:r>
              <a:rPr lang="en-US" sz="1700">
                <a:solidFill>
                  <a:srgbClr val="FFFFFF"/>
                </a:solidFill>
                <a:latin typeface="Calibri"/>
                <a:ea typeface="Calibri"/>
                <a:cs typeface="Calibri"/>
                <a:sym typeface="Calibri"/>
              </a:rPr>
              <a:t>T-gran information/notification</a:t>
            </a:r>
            <a:endParaRPr sz="1900">
              <a:solidFill>
                <a:srgbClr val="FFFFFF"/>
              </a:solidFill>
              <a:latin typeface="Calibri"/>
              <a:ea typeface="Calibri"/>
              <a:cs typeface="Calibri"/>
              <a:sym typeface="Calibri"/>
            </a:endParaRPr>
          </a:p>
          <a:p>
            <a:pPr indent="-19050" lvl="0" marL="0" rtl="0" algn="l">
              <a:lnSpc>
                <a:spcPct val="90000"/>
              </a:lnSpc>
              <a:spcBef>
                <a:spcPts val="1000"/>
              </a:spcBef>
              <a:spcAft>
                <a:spcPts val="0"/>
              </a:spcAft>
              <a:buClr>
                <a:srgbClr val="FFFFFF"/>
              </a:buClr>
              <a:buSzPts val="1700"/>
              <a:buChar char="•"/>
            </a:pPr>
            <a:r>
              <a:rPr lang="en-US" sz="1700">
                <a:solidFill>
                  <a:srgbClr val="FFFFFF"/>
                </a:solidFill>
                <a:latin typeface="Calibri"/>
                <a:ea typeface="Calibri"/>
                <a:cs typeface="Calibri"/>
                <a:sym typeface="Calibri"/>
              </a:rPr>
              <a:t>Cancel Non-pay disconnect process. </a:t>
            </a:r>
            <a:endParaRPr sz="1900">
              <a:solidFill>
                <a:srgbClr val="FFFFFF"/>
              </a:solidFill>
              <a:latin typeface="Calibri"/>
              <a:ea typeface="Calibri"/>
              <a:cs typeface="Calibri"/>
              <a:sym typeface="Calibri"/>
            </a:endParaRPr>
          </a:p>
        </p:txBody>
      </p:sp>
      <p:pic>
        <p:nvPicPr>
          <p:cNvPr id="172" name="Google Shape;172;g9391a096f8_0_115"/>
          <p:cNvPicPr preferRelativeResize="0"/>
          <p:nvPr/>
        </p:nvPicPr>
        <p:blipFill rotWithShape="1">
          <a:blip r:embed="rId3">
            <a:alphaModFix/>
          </a:blip>
          <a:srcRect b="0" l="0" r="0" t="0"/>
          <a:stretch/>
        </p:blipFill>
        <p:spPr>
          <a:xfrm>
            <a:off x="7702042" y="609380"/>
            <a:ext cx="4736963" cy="56392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9391a096f8_0_139"/>
          <p:cNvSpPr txBox="1"/>
          <p:nvPr/>
        </p:nvSpPr>
        <p:spPr>
          <a:xfrm>
            <a:off x="3339675" y="809526"/>
            <a:ext cx="3476700" cy="4962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US" sz="4400">
                <a:solidFill>
                  <a:srgbClr val="FFFFFF"/>
                </a:solidFill>
                <a:latin typeface="Calibri"/>
                <a:ea typeface="Calibri"/>
                <a:cs typeface="Calibri"/>
                <a:sym typeface="Calibri"/>
              </a:rPr>
              <a:t>Payment History</a:t>
            </a:r>
            <a:br>
              <a:rPr lang="en-US" sz="4400">
                <a:solidFill>
                  <a:srgbClr val="FFFFFF"/>
                </a:solidFill>
                <a:latin typeface="Calibri"/>
                <a:ea typeface="Calibri"/>
                <a:cs typeface="Calibri"/>
                <a:sym typeface="Calibri"/>
              </a:rPr>
            </a:br>
            <a:br>
              <a:rPr lang="en-US" sz="4400">
                <a:solidFill>
                  <a:srgbClr val="FFFFFF"/>
                </a:solidFill>
                <a:latin typeface="Calibri"/>
                <a:ea typeface="Calibri"/>
                <a:cs typeface="Calibri"/>
                <a:sym typeface="Calibri"/>
              </a:rPr>
            </a:br>
            <a:r>
              <a:rPr lang="en-US" sz="4400">
                <a:solidFill>
                  <a:srgbClr val="FFFFFF"/>
                </a:solidFill>
                <a:latin typeface="Calibri"/>
                <a:ea typeface="Calibri"/>
                <a:cs typeface="Calibri"/>
                <a:sym typeface="Calibri"/>
              </a:rPr>
              <a:t>Here we can see the last three months payments activities. </a:t>
            </a:r>
            <a:endParaRPr sz="4400">
              <a:solidFill>
                <a:srgbClr val="000000"/>
              </a:solidFill>
              <a:latin typeface="Calibri"/>
              <a:ea typeface="Calibri"/>
              <a:cs typeface="Calibri"/>
              <a:sym typeface="Calibri"/>
            </a:endParaRPr>
          </a:p>
        </p:txBody>
      </p:sp>
      <p:pic>
        <p:nvPicPr>
          <p:cNvPr id="178" name="Google Shape;178;g9391a096f8_0_139"/>
          <p:cNvPicPr preferRelativeResize="0"/>
          <p:nvPr/>
        </p:nvPicPr>
        <p:blipFill rotWithShape="1">
          <a:blip r:embed="rId3">
            <a:alphaModFix/>
          </a:blip>
          <a:srcRect b="0" l="0" r="0" t="0"/>
          <a:stretch/>
        </p:blipFill>
        <p:spPr>
          <a:xfrm>
            <a:off x="7426862" y="610348"/>
            <a:ext cx="4910463" cy="58807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9391a096f8_0_123"/>
          <p:cNvSpPr txBox="1"/>
          <p:nvPr/>
        </p:nvSpPr>
        <p:spPr>
          <a:xfrm>
            <a:off x="2208922" y="933213"/>
            <a:ext cx="5157300" cy="1344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4000">
                <a:solidFill>
                  <a:srgbClr val="FFFFFF"/>
                </a:solidFill>
                <a:latin typeface="Calibri"/>
                <a:ea typeface="Calibri"/>
                <a:cs typeface="Calibri"/>
                <a:sym typeface="Calibri"/>
              </a:rPr>
              <a:t>Payment options </a:t>
            </a:r>
            <a:endParaRPr sz="3200">
              <a:solidFill>
                <a:srgbClr val="FFFFFF"/>
              </a:solidFill>
              <a:latin typeface="Calibri"/>
              <a:ea typeface="Calibri"/>
              <a:cs typeface="Calibri"/>
              <a:sym typeface="Calibri"/>
            </a:endParaRPr>
          </a:p>
        </p:txBody>
      </p:sp>
      <p:sp>
        <p:nvSpPr>
          <p:cNvPr id="184" name="Google Shape;184;g9391a096f8_0_123"/>
          <p:cNvSpPr txBox="1"/>
          <p:nvPr/>
        </p:nvSpPr>
        <p:spPr>
          <a:xfrm>
            <a:off x="2208922" y="2414713"/>
            <a:ext cx="5157300" cy="3773100"/>
          </a:xfrm>
          <a:prstGeom prst="rect">
            <a:avLst/>
          </a:prstGeom>
          <a:noFill/>
          <a:ln>
            <a:noFill/>
          </a:ln>
        </p:spPr>
        <p:txBody>
          <a:bodyPr anchorCtr="0" anchor="t" bIns="45700" lIns="91425" spcFirstLastPara="1" rIns="91425" wrap="square" tIns="45700">
            <a:noAutofit/>
          </a:bodyPr>
          <a:lstStyle/>
          <a:p>
            <a:pPr indent="-25400" lvl="0" marL="0" rtl="0" algn="l">
              <a:lnSpc>
                <a:spcPct val="90000"/>
              </a:lnSpc>
              <a:spcBef>
                <a:spcPts val="0"/>
              </a:spcBef>
              <a:spcAft>
                <a:spcPts val="0"/>
              </a:spcAft>
              <a:buClr>
                <a:srgbClr val="FFFFFF"/>
              </a:buClr>
              <a:buSzPts val="1800"/>
              <a:buChar char="•"/>
            </a:pPr>
            <a:r>
              <a:rPr lang="en-US" sz="1800">
                <a:solidFill>
                  <a:srgbClr val="FFFFFF"/>
                </a:solidFill>
                <a:latin typeface="Calibri"/>
                <a:ea typeface="Calibri"/>
                <a:cs typeface="Calibri"/>
                <a:sym typeface="Calibri"/>
              </a:rPr>
              <a:t>So, we here we have different options that the customer has in order to make the payment. </a:t>
            </a:r>
            <a:endParaRPr sz="2000">
              <a:solidFill>
                <a:srgbClr val="FFFFFF"/>
              </a:solidFill>
              <a:latin typeface="Calibri"/>
              <a:ea typeface="Calibri"/>
              <a:cs typeface="Calibri"/>
              <a:sym typeface="Calibri"/>
            </a:endParaRPr>
          </a:p>
          <a:p>
            <a:pPr indent="-25400" lvl="0" marL="0" rtl="0" algn="l">
              <a:lnSpc>
                <a:spcPct val="90000"/>
              </a:lnSpc>
              <a:spcBef>
                <a:spcPts val="1000"/>
              </a:spcBef>
              <a:spcAft>
                <a:spcPts val="0"/>
              </a:spcAft>
              <a:buClr>
                <a:srgbClr val="FFFFFF"/>
              </a:buClr>
              <a:buSzPts val="1800"/>
              <a:buChar char="•"/>
            </a:pPr>
            <a:r>
              <a:rPr lang="en-US" sz="1800">
                <a:solidFill>
                  <a:srgbClr val="FFFFFF"/>
                </a:solidFill>
                <a:latin typeface="Calibri"/>
                <a:ea typeface="Calibri"/>
                <a:cs typeface="Calibri"/>
                <a:sym typeface="Calibri"/>
              </a:rPr>
              <a:t>If the customer wanted to make the payment with the rep, they will be charged with $10.00 extra. Only voice can take the payment.</a:t>
            </a:r>
            <a:endParaRPr sz="2000">
              <a:solidFill>
                <a:srgbClr val="FFFFFF"/>
              </a:solidFill>
              <a:latin typeface="Calibri"/>
              <a:ea typeface="Calibri"/>
              <a:cs typeface="Calibri"/>
              <a:sym typeface="Calibri"/>
            </a:endParaRPr>
          </a:p>
          <a:p>
            <a:pPr indent="-25400" lvl="0" marL="0" rtl="0" algn="l">
              <a:lnSpc>
                <a:spcPct val="90000"/>
              </a:lnSpc>
              <a:spcBef>
                <a:spcPts val="1000"/>
              </a:spcBef>
              <a:spcAft>
                <a:spcPts val="0"/>
              </a:spcAft>
              <a:buClr>
                <a:srgbClr val="FFFFFF"/>
              </a:buClr>
              <a:buSzPts val="1800"/>
              <a:buChar char="•"/>
            </a:pPr>
            <a:r>
              <a:rPr lang="en-US" sz="1800">
                <a:solidFill>
                  <a:srgbClr val="FFFFFF"/>
                </a:solidFill>
                <a:latin typeface="Calibri"/>
                <a:ea typeface="Calibri"/>
                <a:cs typeface="Calibri"/>
                <a:sym typeface="Calibri"/>
              </a:rPr>
              <a:t>With the IVR payment system over the phone. </a:t>
            </a:r>
            <a:endParaRPr sz="2000">
              <a:solidFill>
                <a:srgbClr val="FFFFFF"/>
              </a:solidFill>
              <a:latin typeface="Calibri"/>
              <a:ea typeface="Calibri"/>
              <a:cs typeface="Calibri"/>
              <a:sym typeface="Calibri"/>
            </a:endParaRPr>
          </a:p>
          <a:p>
            <a:pPr indent="-25400" lvl="0" marL="0" rtl="0" algn="l">
              <a:lnSpc>
                <a:spcPct val="90000"/>
              </a:lnSpc>
              <a:spcBef>
                <a:spcPts val="1000"/>
              </a:spcBef>
              <a:spcAft>
                <a:spcPts val="0"/>
              </a:spcAft>
              <a:buClr>
                <a:srgbClr val="FFFFFF"/>
              </a:buClr>
              <a:buSzPts val="1800"/>
              <a:buChar char="•"/>
            </a:pPr>
            <a:r>
              <a:rPr lang="en-US" sz="1800">
                <a:solidFill>
                  <a:srgbClr val="FFFFFF"/>
                </a:solidFill>
                <a:latin typeface="Calibri"/>
                <a:ea typeface="Calibri"/>
                <a:cs typeface="Calibri"/>
                <a:sym typeface="Calibri"/>
              </a:rPr>
              <a:t>The information of the Altice store.. </a:t>
            </a:r>
            <a:endParaRPr sz="2000">
              <a:solidFill>
                <a:srgbClr val="FFFFFF"/>
              </a:solidFill>
              <a:latin typeface="Calibri"/>
              <a:ea typeface="Calibri"/>
              <a:cs typeface="Calibri"/>
              <a:sym typeface="Calibri"/>
            </a:endParaRPr>
          </a:p>
          <a:p>
            <a:pPr indent="-25400" lvl="0" marL="0" rtl="0" algn="l">
              <a:lnSpc>
                <a:spcPct val="90000"/>
              </a:lnSpc>
              <a:spcBef>
                <a:spcPts val="1000"/>
              </a:spcBef>
              <a:spcAft>
                <a:spcPts val="0"/>
              </a:spcAft>
              <a:buClr>
                <a:srgbClr val="FFFFFF"/>
              </a:buClr>
              <a:buSzPts val="1800"/>
              <a:buChar char="•"/>
            </a:pPr>
            <a:r>
              <a:rPr lang="en-US" sz="1800">
                <a:solidFill>
                  <a:srgbClr val="FFFFFF"/>
                </a:solidFill>
                <a:latin typeface="Calibri"/>
                <a:ea typeface="Calibri"/>
                <a:cs typeface="Calibri"/>
                <a:sym typeface="Calibri"/>
              </a:rPr>
              <a:t>Online payment. </a:t>
            </a:r>
            <a:endParaRPr sz="2000">
              <a:solidFill>
                <a:srgbClr val="FFFFFF"/>
              </a:solidFill>
              <a:latin typeface="Calibri"/>
              <a:ea typeface="Calibri"/>
              <a:cs typeface="Calibri"/>
              <a:sym typeface="Calibri"/>
            </a:endParaRPr>
          </a:p>
          <a:p>
            <a:pPr indent="-25400" lvl="0" marL="0" rtl="0" algn="l">
              <a:lnSpc>
                <a:spcPct val="90000"/>
              </a:lnSpc>
              <a:spcBef>
                <a:spcPts val="1000"/>
              </a:spcBef>
              <a:spcAft>
                <a:spcPts val="0"/>
              </a:spcAft>
              <a:buClr>
                <a:srgbClr val="FFFFFF"/>
              </a:buClr>
              <a:buSzPts val="1800"/>
              <a:buChar char="•"/>
            </a:pPr>
            <a:r>
              <a:rPr lang="en-US" sz="1800">
                <a:solidFill>
                  <a:srgbClr val="FFFFFF"/>
                </a:solidFill>
                <a:latin typeface="Calibri"/>
                <a:ea typeface="Calibri"/>
                <a:cs typeface="Calibri"/>
                <a:sym typeface="Calibri"/>
              </a:rPr>
              <a:t>Payment plan (we do not offer this one) </a:t>
            </a:r>
            <a:endParaRPr sz="2000">
              <a:solidFill>
                <a:srgbClr val="FFFFFF"/>
              </a:solidFill>
              <a:latin typeface="Calibri"/>
              <a:ea typeface="Calibri"/>
              <a:cs typeface="Calibri"/>
              <a:sym typeface="Calibri"/>
            </a:endParaRPr>
          </a:p>
          <a:p>
            <a:pPr indent="-25400" lvl="0" marL="0" rtl="0" algn="l">
              <a:lnSpc>
                <a:spcPct val="90000"/>
              </a:lnSpc>
              <a:spcBef>
                <a:spcPts val="1000"/>
              </a:spcBef>
              <a:spcAft>
                <a:spcPts val="0"/>
              </a:spcAft>
              <a:buClr>
                <a:srgbClr val="FFFFFF"/>
              </a:buClr>
              <a:buSzPts val="1800"/>
              <a:buChar char="•"/>
            </a:pPr>
            <a:r>
              <a:rPr b="1" lang="en-US" sz="1800">
                <a:solidFill>
                  <a:srgbClr val="FFFFFF"/>
                </a:solidFill>
                <a:latin typeface="Calibri"/>
                <a:ea typeface="Calibri"/>
                <a:cs typeface="Calibri"/>
                <a:sym typeface="Calibri"/>
              </a:rPr>
              <a:t>Other payment methods: </a:t>
            </a:r>
            <a:endParaRPr sz="2000">
              <a:solidFill>
                <a:srgbClr val="FFFFFF"/>
              </a:solidFill>
              <a:latin typeface="Calibri"/>
              <a:ea typeface="Calibri"/>
              <a:cs typeface="Calibri"/>
              <a:sym typeface="Calibri"/>
            </a:endParaRPr>
          </a:p>
          <a:p>
            <a:pPr indent="-25400" lvl="0" marL="0" rtl="0" algn="l">
              <a:lnSpc>
                <a:spcPct val="90000"/>
              </a:lnSpc>
              <a:spcBef>
                <a:spcPts val="1000"/>
              </a:spcBef>
              <a:spcAft>
                <a:spcPts val="0"/>
              </a:spcAft>
              <a:buClr>
                <a:srgbClr val="FFFFFF"/>
              </a:buClr>
              <a:buSzPts val="1800"/>
              <a:buChar char="•"/>
            </a:pPr>
            <a:r>
              <a:rPr lang="en-US" sz="1800">
                <a:solidFill>
                  <a:srgbClr val="FFFFFF"/>
                </a:solidFill>
                <a:latin typeface="Calibri"/>
                <a:ea typeface="Calibri"/>
                <a:cs typeface="Calibri"/>
                <a:sym typeface="Calibri"/>
              </a:rPr>
              <a:t>We see here APC. </a:t>
            </a:r>
            <a:endParaRPr sz="2000">
              <a:solidFill>
                <a:srgbClr val="FFFFFF"/>
              </a:solidFill>
              <a:latin typeface="Calibri"/>
              <a:ea typeface="Calibri"/>
              <a:cs typeface="Calibri"/>
              <a:sym typeface="Calibri"/>
            </a:endParaRPr>
          </a:p>
          <a:p>
            <a:pPr indent="-25400" lvl="0" marL="0" rtl="0" algn="l">
              <a:lnSpc>
                <a:spcPct val="90000"/>
              </a:lnSpc>
              <a:spcBef>
                <a:spcPts val="1000"/>
              </a:spcBef>
              <a:spcAft>
                <a:spcPts val="0"/>
              </a:spcAft>
              <a:buClr>
                <a:srgbClr val="FFFFFF"/>
              </a:buClr>
              <a:buSzPts val="1800"/>
              <a:buChar char="•"/>
            </a:pPr>
            <a:r>
              <a:rPr lang="en-US" sz="1800">
                <a:solidFill>
                  <a:srgbClr val="FFFFFF"/>
                </a:solidFill>
                <a:latin typeface="Calibri"/>
                <a:ea typeface="Calibri"/>
                <a:cs typeface="Calibri"/>
                <a:sym typeface="Calibri"/>
              </a:rPr>
              <a:t>E-bill. </a:t>
            </a:r>
            <a:endParaRPr sz="2000">
              <a:solidFill>
                <a:srgbClr val="FFFFFF"/>
              </a:solidFill>
              <a:latin typeface="Calibri"/>
              <a:ea typeface="Calibri"/>
              <a:cs typeface="Calibri"/>
              <a:sym typeface="Calibri"/>
            </a:endParaRPr>
          </a:p>
          <a:p>
            <a:pPr indent="-25400" lvl="0" marL="0" rtl="0" algn="l">
              <a:lnSpc>
                <a:spcPct val="90000"/>
              </a:lnSpc>
              <a:spcBef>
                <a:spcPts val="1000"/>
              </a:spcBef>
              <a:spcAft>
                <a:spcPts val="0"/>
              </a:spcAft>
              <a:buClr>
                <a:srgbClr val="FFFFFF"/>
              </a:buClr>
              <a:buSzPts val="1800"/>
              <a:buChar char="•"/>
            </a:pPr>
            <a:r>
              <a:rPr lang="en-US" sz="1800">
                <a:solidFill>
                  <a:srgbClr val="FFFFFF"/>
                </a:solidFill>
                <a:latin typeface="Calibri"/>
                <a:ea typeface="Calibri"/>
                <a:cs typeface="Calibri"/>
                <a:sym typeface="Calibri"/>
              </a:rPr>
              <a:t>Mail. </a:t>
            </a:r>
            <a:endParaRPr sz="2000">
              <a:solidFill>
                <a:srgbClr val="FFFFFF"/>
              </a:solidFill>
              <a:latin typeface="Calibri"/>
              <a:ea typeface="Calibri"/>
              <a:cs typeface="Calibri"/>
              <a:sym typeface="Calibri"/>
            </a:endParaRPr>
          </a:p>
        </p:txBody>
      </p:sp>
      <p:pic>
        <p:nvPicPr>
          <p:cNvPr id="185" name="Google Shape;185;g9391a096f8_0_123"/>
          <p:cNvPicPr preferRelativeResize="0"/>
          <p:nvPr/>
        </p:nvPicPr>
        <p:blipFill rotWithShape="1">
          <a:blip r:embed="rId3">
            <a:alphaModFix/>
          </a:blip>
          <a:srcRect b="0" l="0" r="0" t="0"/>
          <a:stretch/>
        </p:blipFill>
        <p:spPr>
          <a:xfrm>
            <a:off x="7455042" y="819357"/>
            <a:ext cx="4736963" cy="49572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9391a096f8_0_131"/>
          <p:cNvSpPr txBox="1"/>
          <p:nvPr/>
        </p:nvSpPr>
        <p:spPr>
          <a:xfrm>
            <a:off x="2984600" y="721326"/>
            <a:ext cx="3476700" cy="4962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i="1" lang="en-US" sz="4800">
                <a:solidFill>
                  <a:srgbClr val="FFFFFF"/>
                </a:solidFill>
                <a:latin typeface="Calibri"/>
                <a:ea typeface="Calibri"/>
                <a:cs typeface="Calibri"/>
                <a:sym typeface="Calibri"/>
              </a:rPr>
              <a:t>Credit request</a:t>
            </a:r>
            <a:br>
              <a:rPr b="1" i="1" lang="en-US" sz="4800">
                <a:solidFill>
                  <a:srgbClr val="FFFFFF"/>
                </a:solidFill>
                <a:latin typeface="Calibri"/>
                <a:ea typeface="Calibri"/>
                <a:cs typeface="Calibri"/>
                <a:sym typeface="Calibri"/>
              </a:rPr>
            </a:br>
            <a:br>
              <a:rPr b="1" i="1" lang="en-US" sz="4800">
                <a:solidFill>
                  <a:srgbClr val="FFFFFF"/>
                </a:solidFill>
                <a:latin typeface="Calibri"/>
                <a:ea typeface="Calibri"/>
                <a:cs typeface="Calibri"/>
                <a:sym typeface="Calibri"/>
              </a:rPr>
            </a:br>
            <a:r>
              <a:rPr b="1" i="1" lang="en-US" sz="2800">
                <a:solidFill>
                  <a:srgbClr val="FFFFFF"/>
                </a:solidFill>
                <a:latin typeface="Calibri"/>
                <a:ea typeface="Calibri"/>
                <a:cs typeface="Calibri"/>
                <a:sym typeface="Calibri"/>
              </a:rPr>
              <a:t>Here we can provide credit our customer with authorization of our supervisor, for late fees, services interruption, etc. </a:t>
            </a:r>
            <a:endParaRPr b="1" i="1" sz="4800">
              <a:solidFill>
                <a:srgbClr val="FFFFFF"/>
              </a:solidFill>
              <a:latin typeface="Calibri"/>
              <a:ea typeface="Calibri"/>
              <a:cs typeface="Calibri"/>
              <a:sym typeface="Calibri"/>
            </a:endParaRPr>
          </a:p>
        </p:txBody>
      </p:sp>
      <p:pic>
        <p:nvPicPr>
          <p:cNvPr id="191" name="Google Shape;191;g9391a096f8_0_131"/>
          <p:cNvPicPr preferRelativeResize="0"/>
          <p:nvPr/>
        </p:nvPicPr>
        <p:blipFill rotWithShape="1">
          <a:blip r:embed="rId3">
            <a:alphaModFix/>
          </a:blip>
          <a:srcRect b="0" l="0" r="0" t="0"/>
          <a:stretch/>
        </p:blipFill>
        <p:spPr>
          <a:xfrm>
            <a:off x="7107262" y="488598"/>
            <a:ext cx="4910464" cy="588079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5"/>
          <p:cNvSpPr/>
          <p:nvPr/>
        </p:nvSpPr>
        <p:spPr>
          <a:xfrm>
            <a:off x="4105021" y="320020"/>
            <a:ext cx="724877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Calibri"/>
                <a:ea typeface="Calibri"/>
                <a:cs typeface="Calibri"/>
                <a:sym typeface="Calibri"/>
              </a:rPr>
              <a:t>Prorated Charges &amp; Billing Cycles. </a:t>
            </a:r>
            <a:endParaRPr/>
          </a:p>
        </p:txBody>
      </p:sp>
      <p:pic>
        <p:nvPicPr>
          <p:cNvPr descr="iba1.PNG" id="197" name="Google Shape;197;p5"/>
          <p:cNvPicPr preferRelativeResize="0"/>
          <p:nvPr/>
        </p:nvPicPr>
        <p:blipFill rotWithShape="1">
          <a:blip r:embed="rId3">
            <a:alphaModFix/>
          </a:blip>
          <a:srcRect b="0" l="0" r="0" t="0"/>
          <a:stretch/>
        </p:blipFill>
        <p:spPr>
          <a:xfrm>
            <a:off x="-3" y="1689025"/>
            <a:ext cx="2038635" cy="628738"/>
          </a:xfrm>
          <a:prstGeom prst="rect">
            <a:avLst/>
          </a:prstGeom>
          <a:noFill/>
          <a:ln cap="flat" cmpd="sng" w="9525">
            <a:solidFill>
              <a:srgbClr val="00B050"/>
            </a:solidFill>
            <a:prstDash val="solid"/>
            <a:round/>
            <a:headEnd len="sm" w="sm" type="none"/>
            <a:tailEnd len="sm" w="sm" type="none"/>
          </a:ln>
        </p:spPr>
      </p:pic>
      <p:sp>
        <p:nvSpPr>
          <p:cNvPr id="198" name="Google Shape;198;p5"/>
          <p:cNvSpPr/>
          <p:nvPr/>
        </p:nvSpPr>
        <p:spPr>
          <a:xfrm>
            <a:off x="7520456" y="1434331"/>
            <a:ext cx="389675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 Billing cycles are assigned depending on installations dates.</a:t>
            </a:r>
            <a:endParaRPr/>
          </a:p>
        </p:txBody>
      </p:sp>
      <p:grpSp>
        <p:nvGrpSpPr>
          <p:cNvPr id="199" name="Google Shape;199;p5"/>
          <p:cNvGrpSpPr/>
          <p:nvPr/>
        </p:nvGrpSpPr>
        <p:grpSpPr>
          <a:xfrm>
            <a:off x="509646" y="2317767"/>
            <a:ext cx="11510846" cy="4540242"/>
            <a:chOff x="43105" y="843558"/>
            <a:chExt cx="8633351" cy="3405266"/>
          </a:xfrm>
        </p:grpSpPr>
        <p:pic>
          <p:nvPicPr>
            <p:cNvPr descr="C:\Users\erichko1\AppData\Local\Temp\SNAGHTML173e759.PNG" id="200" name="Google Shape;200;p5"/>
            <p:cNvPicPr preferRelativeResize="0"/>
            <p:nvPr/>
          </p:nvPicPr>
          <p:blipFill rotWithShape="1">
            <a:blip r:embed="rId4">
              <a:alphaModFix/>
            </a:blip>
            <a:srcRect b="48997" l="0" r="0" t="0"/>
            <a:stretch/>
          </p:blipFill>
          <p:spPr>
            <a:xfrm>
              <a:off x="852298" y="843558"/>
              <a:ext cx="3524596" cy="2059207"/>
            </a:xfrm>
            <a:prstGeom prst="rect">
              <a:avLst/>
            </a:prstGeom>
            <a:noFill/>
            <a:ln>
              <a:noFill/>
            </a:ln>
          </p:spPr>
        </p:pic>
        <p:pic>
          <p:nvPicPr>
            <p:cNvPr id="201" name="Google Shape;201;p5"/>
            <p:cNvPicPr preferRelativeResize="0"/>
            <p:nvPr/>
          </p:nvPicPr>
          <p:blipFill rotWithShape="1">
            <a:blip r:embed="rId5">
              <a:alphaModFix/>
            </a:blip>
            <a:srcRect b="39824" l="38963" r="41656" t="49310"/>
            <a:stretch/>
          </p:blipFill>
          <p:spPr>
            <a:xfrm>
              <a:off x="4376894" y="2902765"/>
              <a:ext cx="4299562" cy="1346059"/>
            </a:xfrm>
            <a:prstGeom prst="rect">
              <a:avLst/>
            </a:prstGeom>
            <a:noFill/>
            <a:ln>
              <a:noFill/>
            </a:ln>
          </p:spPr>
        </p:pic>
        <p:sp>
          <p:nvSpPr>
            <p:cNvPr id="202" name="Google Shape;202;p5"/>
            <p:cNvSpPr/>
            <p:nvPr/>
          </p:nvSpPr>
          <p:spPr>
            <a:xfrm rot="1659118">
              <a:off x="49002" y="1599644"/>
              <a:ext cx="1089206" cy="293868"/>
            </a:xfrm>
            <a:prstGeom prst="rightArrow">
              <a:avLst>
                <a:gd fmla="val 50000" name="adj1"/>
                <a:gd fmla="val 50000" name="adj2"/>
              </a:avLst>
            </a:prstGeom>
            <a:solidFill>
              <a:srgbClr val="06AC5E"/>
            </a:solidFill>
            <a:ln cap="flat" cmpd="sng" w="9525">
              <a:solidFill>
                <a:srgbClr val="06AC5E"/>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9391a096f8_0_23"/>
          <p:cNvSpPr/>
          <p:nvPr/>
        </p:nvSpPr>
        <p:spPr>
          <a:xfrm>
            <a:off x="4105021" y="320020"/>
            <a:ext cx="7248900" cy="7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lt1"/>
                </a:solidFill>
                <a:latin typeface="Calibri"/>
                <a:ea typeface="Calibri"/>
                <a:cs typeface="Calibri"/>
                <a:sym typeface="Calibri"/>
              </a:rPr>
              <a:t>Prorated Charges &amp; Billing Cycles. </a:t>
            </a:r>
            <a:endParaRPr/>
          </a:p>
        </p:txBody>
      </p:sp>
      <p:sp>
        <p:nvSpPr>
          <p:cNvPr id="208" name="Google Shape;208;g9391a096f8_0_23"/>
          <p:cNvSpPr/>
          <p:nvPr/>
        </p:nvSpPr>
        <p:spPr>
          <a:xfrm>
            <a:off x="7520456" y="1434331"/>
            <a:ext cx="38967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 Billing cycles are assigned depending on installations dates.</a:t>
            </a:r>
            <a:endParaRPr/>
          </a:p>
        </p:txBody>
      </p:sp>
      <p:grpSp>
        <p:nvGrpSpPr>
          <p:cNvPr id="209" name="Google Shape;209;g9391a096f8_0_23"/>
          <p:cNvGrpSpPr/>
          <p:nvPr/>
        </p:nvGrpSpPr>
        <p:grpSpPr>
          <a:xfrm>
            <a:off x="1242667" y="2486833"/>
            <a:ext cx="11055869" cy="3775295"/>
            <a:chOff x="801930" y="991193"/>
            <a:chExt cx="8292109" cy="2831542"/>
          </a:xfrm>
        </p:grpSpPr>
        <p:pic>
          <p:nvPicPr>
            <p:cNvPr descr="image005" id="210" name="Google Shape;210;g9391a096f8_0_23"/>
            <p:cNvPicPr preferRelativeResize="0"/>
            <p:nvPr/>
          </p:nvPicPr>
          <p:blipFill rotWithShape="1">
            <a:blip r:embed="rId3">
              <a:alphaModFix/>
            </a:blip>
            <a:srcRect b="35018" l="21027" r="15099" t="32260"/>
            <a:stretch/>
          </p:blipFill>
          <p:spPr>
            <a:xfrm>
              <a:off x="801930" y="2386771"/>
              <a:ext cx="6648903" cy="1435964"/>
            </a:xfrm>
            <a:prstGeom prst="rect">
              <a:avLst/>
            </a:prstGeom>
            <a:noFill/>
            <a:ln>
              <a:noFill/>
            </a:ln>
          </p:spPr>
        </p:pic>
        <p:sp>
          <p:nvSpPr>
            <p:cNvPr id="211" name="Google Shape;211;g9391a096f8_0_23"/>
            <p:cNvSpPr/>
            <p:nvPr/>
          </p:nvSpPr>
          <p:spPr>
            <a:xfrm>
              <a:off x="5220268" y="2677251"/>
              <a:ext cx="1090800" cy="675600"/>
            </a:xfrm>
            <a:prstGeom prst="roundRect">
              <a:avLst>
                <a:gd fmla="val 16667" name="adj"/>
              </a:avLst>
            </a:prstGeom>
            <a:noFill/>
            <a:ln cap="flat" cmpd="sng" w="76200">
              <a:solidFill>
                <a:srgbClr val="06AC5E"/>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sp>
          <p:nvSpPr>
            <p:cNvPr id="212" name="Google Shape;212;g9391a096f8_0_23"/>
            <p:cNvSpPr/>
            <p:nvPr/>
          </p:nvSpPr>
          <p:spPr>
            <a:xfrm>
              <a:off x="6311042" y="2680872"/>
              <a:ext cx="1090800" cy="675600"/>
            </a:xfrm>
            <a:prstGeom prst="roundRect">
              <a:avLst>
                <a:gd fmla="val 16667" name="adj"/>
              </a:avLst>
            </a:prstGeom>
            <a:noFill/>
            <a:ln cap="flat" cmpd="sng" w="76200">
              <a:solidFill>
                <a:srgbClr val="06AC5E"/>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sp>
          <p:nvSpPr>
            <p:cNvPr id="213" name="Google Shape;213;g9391a096f8_0_23"/>
            <p:cNvSpPr/>
            <p:nvPr/>
          </p:nvSpPr>
          <p:spPr>
            <a:xfrm rot="7407048">
              <a:off x="6970441" y="2104272"/>
              <a:ext cx="816914" cy="391649"/>
            </a:xfrm>
            <a:prstGeom prst="rightArrow">
              <a:avLst>
                <a:gd fmla="val 50000" name="adj1"/>
                <a:gd fmla="val 50000" name="adj2"/>
              </a:avLst>
            </a:prstGeom>
            <a:solidFill>
              <a:srgbClr val="06AC5E"/>
            </a:solidFill>
            <a:ln cap="flat" cmpd="sng" w="9525">
              <a:solidFill>
                <a:srgbClr val="06AC5E"/>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sp>
          <p:nvSpPr>
            <p:cNvPr id="214" name="Google Shape;214;g9391a096f8_0_23"/>
            <p:cNvSpPr/>
            <p:nvPr/>
          </p:nvSpPr>
          <p:spPr>
            <a:xfrm rot="2922431">
              <a:off x="4547789" y="2116878"/>
              <a:ext cx="816933" cy="391773"/>
            </a:xfrm>
            <a:prstGeom prst="rightArrow">
              <a:avLst>
                <a:gd fmla="val 50000" name="adj1"/>
                <a:gd fmla="val 50000" name="adj2"/>
              </a:avLst>
            </a:prstGeom>
            <a:solidFill>
              <a:srgbClr val="06AC5E"/>
            </a:solidFill>
            <a:ln cap="flat" cmpd="sng" w="9525">
              <a:solidFill>
                <a:srgbClr val="06AC5E"/>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sp>
          <p:nvSpPr>
            <p:cNvPr id="215" name="Google Shape;215;g9391a096f8_0_23"/>
            <p:cNvSpPr/>
            <p:nvPr/>
          </p:nvSpPr>
          <p:spPr>
            <a:xfrm>
              <a:off x="2582863" y="991193"/>
              <a:ext cx="2457000" cy="941400"/>
            </a:xfrm>
            <a:prstGeom prst="roundRect">
              <a:avLst>
                <a:gd fmla="val 16667" name="adj"/>
              </a:avLst>
            </a:prstGeom>
            <a:solidFill>
              <a:srgbClr val="007BDF"/>
            </a:solidFill>
            <a:ln cap="flat" cmpd="sng" w="9525">
              <a:solidFill>
                <a:srgbClr val="FEC42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 of Days Charged or Credited for Rate Change</a:t>
              </a:r>
              <a:endParaRPr/>
            </a:p>
          </p:txBody>
        </p:sp>
        <p:sp>
          <p:nvSpPr>
            <p:cNvPr id="216" name="Google Shape;216;g9391a096f8_0_23"/>
            <p:cNvSpPr/>
            <p:nvPr/>
          </p:nvSpPr>
          <p:spPr>
            <a:xfrm>
              <a:off x="6637039" y="1033978"/>
              <a:ext cx="2457000" cy="855600"/>
            </a:xfrm>
            <a:prstGeom prst="roundRect">
              <a:avLst>
                <a:gd fmla="val 16667" name="adj"/>
              </a:avLst>
            </a:prstGeom>
            <a:solidFill>
              <a:srgbClr val="007BDF"/>
            </a:solidFill>
            <a:ln cap="flat" cmpd="sng" w="9525">
              <a:solidFill>
                <a:srgbClr val="FEC42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Total Amount Charged or Credited for Rate Change</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9391a096f8_0_41"/>
          <p:cNvSpPr txBox="1"/>
          <p:nvPr/>
        </p:nvSpPr>
        <p:spPr>
          <a:xfrm>
            <a:off x="2956248" y="1901792"/>
            <a:ext cx="4892100" cy="4120500"/>
          </a:xfrm>
          <a:prstGeom prst="rect">
            <a:avLst/>
          </a:prstGeom>
          <a:noFill/>
          <a:ln>
            <a:noFill/>
          </a:ln>
        </p:spPr>
        <p:txBody>
          <a:bodyPr anchorCtr="0" anchor="t" bIns="0" lIns="0" spcFirstLastPara="1" rIns="0" wrap="square" tIns="0">
            <a:noAutofit/>
          </a:bodyPr>
          <a:lstStyle/>
          <a:p>
            <a:pPr indent="-380989" lvl="0" marL="380989" rtl="0" algn="l">
              <a:lnSpc>
                <a:spcPct val="95000"/>
              </a:lnSpc>
              <a:spcBef>
                <a:spcPts val="0"/>
              </a:spcBef>
              <a:spcAft>
                <a:spcPts val="0"/>
              </a:spcAft>
              <a:buClr>
                <a:srgbClr val="FFFFFF"/>
              </a:buClr>
              <a:buSzPts val="2100"/>
              <a:buChar char="•"/>
            </a:pPr>
            <a:r>
              <a:rPr lang="en-US" sz="2133">
                <a:solidFill>
                  <a:srgbClr val="FFFFFF"/>
                </a:solidFill>
              </a:rPr>
              <a:t>Customer moved on 7/17 but their billing cycle does not begin until 8/2</a:t>
            </a:r>
            <a:endParaRPr sz="2133">
              <a:solidFill>
                <a:srgbClr val="FFFFFF"/>
              </a:solidFill>
            </a:endParaRPr>
          </a:p>
          <a:p>
            <a:pPr indent="-245544" lvl="0" marL="380989" rtl="0" algn="l">
              <a:lnSpc>
                <a:spcPct val="95000"/>
              </a:lnSpc>
              <a:spcBef>
                <a:spcPts val="0"/>
              </a:spcBef>
              <a:spcAft>
                <a:spcPts val="0"/>
              </a:spcAft>
              <a:buNone/>
            </a:pPr>
            <a:r>
              <a:t/>
            </a:r>
            <a:endParaRPr sz="2133">
              <a:solidFill>
                <a:srgbClr val="FFFFFF"/>
              </a:solidFill>
            </a:endParaRPr>
          </a:p>
          <a:p>
            <a:pPr indent="-380989" lvl="0" marL="380989" rtl="0" algn="l">
              <a:lnSpc>
                <a:spcPct val="95000"/>
              </a:lnSpc>
              <a:spcBef>
                <a:spcPts val="0"/>
              </a:spcBef>
              <a:spcAft>
                <a:spcPts val="0"/>
              </a:spcAft>
              <a:buClr>
                <a:srgbClr val="FFFFFF"/>
              </a:buClr>
              <a:buSzPts val="2100"/>
              <a:buChar char="•"/>
            </a:pPr>
            <a:r>
              <a:rPr lang="en-US" sz="2133">
                <a:solidFill>
                  <a:srgbClr val="FFFFFF"/>
                </a:solidFill>
              </a:rPr>
              <a:t>The $56.53 charge is for services rendered between 7/17-8/1</a:t>
            </a:r>
            <a:endParaRPr sz="2133">
              <a:solidFill>
                <a:srgbClr val="FFFFFF"/>
              </a:solidFill>
            </a:endParaRPr>
          </a:p>
          <a:p>
            <a:pPr indent="-245544" lvl="0" marL="380989" rtl="0" algn="l">
              <a:lnSpc>
                <a:spcPct val="95000"/>
              </a:lnSpc>
              <a:spcBef>
                <a:spcPts val="0"/>
              </a:spcBef>
              <a:spcAft>
                <a:spcPts val="0"/>
              </a:spcAft>
              <a:buNone/>
            </a:pPr>
            <a:r>
              <a:t/>
            </a:r>
            <a:endParaRPr sz="2133">
              <a:solidFill>
                <a:srgbClr val="FFFFFF"/>
              </a:solidFill>
            </a:endParaRPr>
          </a:p>
          <a:p>
            <a:pPr indent="-380989" lvl="0" marL="380989" rtl="0" algn="l">
              <a:lnSpc>
                <a:spcPct val="95000"/>
              </a:lnSpc>
              <a:spcBef>
                <a:spcPts val="0"/>
              </a:spcBef>
              <a:spcAft>
                <a:spcPts val="0"/>
              </a:spcAft>
              <a:buClr>
                <a:srgbClr val="FFFFFF"/>
              </a:buClr>
              <a:buSzPts val="2100"/>
              <a:buChar char="•"/>
            </a:pPr>
            <a:r>
              <a:rPr lang="en-US" sz="2133">
                <a:solidFill>
                  <a:srgbClr val="FFFFFF"/>
                </a:solidFill>
              </a:rPr>
              <a:t>This bill also includes a full month's charge of $128.13 to cover the following month of service (7/8 to 8/7)</a:t>
            </a:r>
            <a:endParaRPr sz="2133">
              <a:solidFill>
                <a:srgbClr val="FFFFFF"/>
              </a:solidFill>
            </a:endParaRPr>
          </a:p>
          <a:p>
            <a:pPr indent="0" lvl="0" marL="0" rtl="0" algn="l">
              <a:lnSpc>
                <a:spcPct val="95000"/>
              </a:lnSpc>
              <a:spcBef>
                <a:spcPts val="0"/>
              </a:spcBef>
              <a:spcAft>
                <a:spcPts val="0"/>
              </a:spcAft>
              <a:buNone/>
            </a:pPr>
            <a:r>
              <a:t/>
            </a:r>
            <a:endParaRPr sz="2133">
              <a:solidFill>
                <a:srgbClr val="FFFFFF"/>
              </a:solidFill>
            </a:endParaRPr>
          </a:p>
        </p:txBody>
      </p:sp>
      <p:sp>
        <p:nvSpPr>
          <p:cNvPr id="222" name="Google Shape;222;g9391a096f8_0_41"/>
          <p:cNvSpPr txBox="1"/>
          <p:nvPr/>
        </p:nvSpPr>
        <p:spPr>
          <a:xfrm>
            <a:off x="3222600" y="835601"/>
            <a:ext cx="7618200" cy="810600"/>
          </a:xfrm>
          <a:prstGeom prst="rect">
            <a:avLst/>
          </a:prstGeom>
          <a:noFill/>
          <a:ln>
            <a:noFill/>
          </a:ln>
        </p:spPr>
        <p:txBody>
          <a:bodyPr anchorCtr="0" anchor="ctr" bIns="45700" lIns="91425" spcFirstLastPara="1" rIns="91425" wrap="square" tIns="45700">
            <a:noAutofit/>
          </a:bodyPr>
          <a:lstStyle/>
          <a:p>
            <a:pPr indent="0" lvl="0" marL="0" rtl="0" algn="l">
              <a:lnSpc>
                <a:spcPct val="95000"/>
              </a:lnSpc>
              <a:spcBef>
                <a:spcPts val="0"/>
              </a:spcBef>
              <a:spcAft>
                <a:spcPts val="0"/>
              </a:spcAft>
              <a:buNone/>
            </a:pPr>
            <a:r>
              <a:rPr b="1" lang="en-US" sz="4400">
                <a:solidFill>
                  <a:srgbClr val="FFFFFF"/>
                </a:solidFill>
              </a:rPr>
              <a:t>Prorate Example	</a:t>
            </a:r>
            <a:endParaRPr b="1" sz="2800">
              <a:solidFill>
                <a:srgbClr val="FFFFFF"/>
              </a:solidFill>
            </a:endParaRPr>
          </a:p>
        </p:txBody>
      </p:sp>
      <p:pic>
        <p:nvPicPr>
          <p:cNvPr id="223" name="Google Shape;223;g9391a096f8_0_41"/>
          <p:cNvPicPr preferRelativeResize="0"/>
          <p:nvPr/>
        </p:nvPicPr>
        <p:blipFill rotWithShape="1">
          <a:blip r:embed="rId3">
            <a:alphaModFix/>
          </a:blip>
          <a:srcRect b="0" l="0" r="0" t="0"/>
          <a:stretch/>
        </p:blipFill>
        <p:spPr>
          <a:xfrm>
            <a:off x="8842587" y="1646193"/>
            <a:ext cx="3463736" cy="39145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6"/>
          <p:cNvSpPr/>
          <p:nvPr/>
        </p:nvSpPr>
        <p:spPr>
          <a:xfrm>
            <a:off x="4353621" y="230188"/>
            <a:ext cx="685142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TC Policies and Appointment Discipline. </a:t>
            </a:r>
            <a:endParaRPr/>
          </a:p>
        </p:txBody>
      </p:sp>
      <p:sp>
        <p:nvSpPr>
          <p:cNvPr id="229" name="Google Shape;229;p6"/>
          <p:cNvSpPr/>
          <p:nvPr/>
        </p:nvSpPr>
        <p:spPr>
          <a:xfrm>
            <a:off x="3399691" y="945870"/>
            <a:ext cx="8614117" cy="181588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When we talk about the TC Policies, we refer to the possible $60 fee for the trouble call.</a:t>
            </a:r>
            <a:endParaRPr/>
          </a:p>
          <a:p>
            <a:pPr indent="-184150" lvl="0" marL="285750" marR="0" rtl="0" algn="just">
              <a:spcBef>
                <a:spcPts val="0"/>
              </a:spcBef>
              <a:spcAft>
                <a:spcPts val="0"/>
              </a:spcAft>
              <a:buClr>
                <a:schemeClr val="dk1"/>
              </a:buClr>
              <a:buSzPts val="1600"/>
              <a:buFont typeface="Arial"/>
              <a:buNone/>
            </a:pPr>
            <a:r>
              <a:t/>
            </a:r>
            <a:endParaRPr sz="16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The Appointment Discipline is related to advising a customer that someone over the age of eighteen needs to be home at the day of the visit. </a:t>
            </a:r>
            <a:endParaRPr/>
          </a:p>
          <a:p>
            <a:pPr indent="-184150" lvl="0" marL="285750" marR="0" rtl="0" algn="just">
              <a:spcBef>
                <a:spcPts val="0"/>
              </a:spcBef>
              <a:spcAft>
                <a:spcPts val="0"/>
              </a:spcAft>
              <a:buClr>
                <a:schemeClr val="dk1"/>
              </a:buClr>
              <a:buSzPts val="1600"/>
              <a:buFont typeface="Arial"/>
              <a:buNone/>
            </a:pPr>
            <a:r>
              <a:t/>
            </a:r>
            <a:endParaRPr sz="16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We always need to inform the customer about the trouble call fee AND appointment discipline when scheduling an appoinment.</a:t>
            </a:r>
            <a:endParaRPr/>
          </a:p>
        </p:txBody>
      </p:sp>
      <p:pic>
        <p:nvPicPr>
          <p:cNvPr descr="TC Policy and disclaimer.PNG" id="230" name="Google Shape;230;p6"/>
          <p:cNvPicPr preferRelativeResize="0"/>
          <p:nvPr/>
        </p:nvPicPr>
        <p:blipFill rotWithShape="1">
          <a:blip r:embed="rId3">
            <a:alphaModFix/>
          </a:blip>
          <a:srcRect b="0" l="0" r="0" t="0"/>
          <a:stretch/>
        </p:blipFill>
        <p:spPr>
          <a:xfrm>
            <a:off x="3560841" y="2921679"/>
            <a:ext cx="4414368" cy="2422043"/>
          </a:xfrm>
          <a:prstGeom prst="rect">
            <a:avLst/>
          </a:prstGeom>
          <a:noFill/>
          <a:ln cap="flat" cmpd="sng" w="9525">
            <a:solidFill>
              <a:schemeClr val="dk1"/>
            </a:solidFill>
            <a:prstDash val="solid"/>
            <a:round/>
            <a:headEnd len="sm" w="sm" type="none"/>
            <a:tailEnd len="sm" w="sm" type="none"/>
          </a:ln>
        </p:spPr>
      </p:pic>
      <p:pic>
        <p:nvPicPr>
          <p:cNvPr descr="tc 80.PNG" id="231" name="Google Shape;231;p6"/>
          <p:cNvPicPr preferRelativeResize="0"/>
          <p:nvPr/>
        </p:nvPicPr>
        <p:blipFill rotWithShape="1">
          <a:blip r:embed="rId4">
            <a:alphaModFix/>
          </a:blip>
          <a:srcRect b="0" l="0" r="0" t="0"/>
          <a:stretch/>
        </p:blipFill>
        <p:spPr>
          <a:xfrm>
            <a:off x="3560841" y="5407048"/>
            <a:ext cx="5257800" cy="1116538"/>
          </a:xfrm>
          <a:prstGeom prst="rect">
            <a:avLst/>
          </a:prstGeom>
          <a:noFill/>
          <a:ln cap="flat" cmpd="sng" w="9525">
            <a:solidFill>
              <a:schemeClr val="dk1"/>
            </a:solidFill>
            <a:prstDash val="solid"/>
            <a:round/>
            <a:headEnd len="sm" w="sm" type="none"/>
            <a:tailEnd len="sm" w="sm" type="none"/>
          </a:ln>
        </p:spPr>
      </p:pic>
      <p:sp>
        <p:nvSpPr>
          <p:cNvPr id="232" name="Google Shape;232;p6"/>
          <p:cNvSpPr/>
          <p:nvPr/>
        </p:nvSpPr>
        <p:spPr>
          <a:xfrm>
            <a:off x="8136375" y="3062800"/>
            <a:ext cx="3142800" cy="1664400"/>
          </a:xfrm>
          <a:prstGeom prst="leftArrow">
            <a:avLst>
              <a:gd fmla="val 50000" name="adj1"/>
              <a:gd fmla="val 50000" name="adj2"/>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600">
                <a:solidFill>
                  <a:srgbClr val="FFFFFF"/>
                </a:solidFill>
              </a:rPr>
              <a:t>After Running MT or ITT</a:t>
            </a:r>
            <a:br>
              <a:rPr lang="en-US" sz="1600">
                <a:solidFill>
                  <a:srgbClr val="FFFFFF"/>
                </a:solidFill>
              </a:rPr>
            </a:br>
            <a:r>
              <a:rPr lang="en-US" sz="1600">
                <a:solidFill>
                  <a:srgbClr val="FFFFFF"/>
                </a:solidFill>
              </a:rPr>
              <a:t>This Screen will display</a:t>
            </a:r>
            <a:endParaRPr sz="16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p:nvPr/>
        </p:nvSpPr>
        <p:spPr>
          <a:xfrm>
            <a:off x="4468837" y="258118"/>
            <a:ext cx="6096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4000"/>
              <a:buFont typeface="Calibri"/>
              <a:buNone/>
            </a:pPr>
            <a:r>
              <a:rPr b="0" i="0" lang="en-US" sz="4000" u="none" cap="none" strike="noStrike">
                <a:solidFill>
                  <a:schemeClr val="lt1"/>
                </a:solidFill>
                <a:latin typeface="Calibri"/>
                <a:ea typeface="Calibri"/>
                <a:cs typeface="Calibri"/>
                <a:sym typeface="Calibri"/>
              </a:rPr>
              <a:t>Billing:</a:t>
            </a:r>
            <a:endParaRPr b="0" i="0" sz="3600" u="none" cap="none" strike="noStrike">
              <a:solidFill>
                <a:schemeClr val="lt1"/>
              </a:solidFill>
              <a:latin typeface="Calibri"/>
              <a:ea typeface="Calibri"/>
              <a:cs typeface="Calibri"/>
              <a:sym typeface="Calibri"/>
            </a:endParaRPr>
          </a:p>
        </p:txBody>
      </p:sp>
      <p:sp>
        <p:nvSpPr>
          <p:cNvPr id="92" name="Google Shape;92;p2"/>
          <p:cNvSpPr/>
          <p:nvPr/>
        </p:nvSpPr>
        <p:spPr>
          <a:xfrm>
            <a:off x="3484100" y="1356444"/>
            <a:ext cx="8417100" cy="46359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Why bills increase</a:t>
            </a:r>
            <a:endParaRPr/>
          </a:p>
          <a:p>
            <a:pPr indent="-215900" lvl="0" marL="342900" marR="0" rtl="0" algn="l">
              <a:spcBef>
                <a:spcPts val="0"/>
              </a:spcBef>
              <a:spcAft>
                <a:spcPts val="0"/>
              </a:spcAft>
              <a:buClr>
                <a:schemeClr val="dk1"/>
              </a:buClr>
              <a:buSzPts val="2000"/>
              <a:buFont typeface="Arial"/>
              <a:buNone/>
            </a:pPr>
            <a:r>
              <a:t/>
            </a:r>
            <a:endParaRPr b="0" i="0" sz="2000" u="none" cap="none" strike="noStrike">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Billing </a:t>
            </a:r>
            <a:r>
              <a:rPr lang="en-US" sz="2000">
                <a:solidFill>
                  <a:schemeClr val="lt1"/>
                </a:solidFill>
                <a:latin typeface="Calibri"/>
                <a:ea typeface="Calibri"/>
                <a:cs typeface="Calibri"/>
                <a:sym typeface="Calibri"/>
              </a:rPr>
              <a:t>Layout </a:t>
            </a:r>
            <a:endParaRPr sz="2000">
              <a:solidFill>
                <a:schemeClr val="lt1"/>
              </a:solidFill>
              <a:latin typeface="Calibri"/>
              <a:ea typeface="Calibri"/>
              <a:cs typeface="Calibri"/>
              <a:sym typeface="Calibri"/>
            </a:endParaRPr>
          </a:p>
          <a:p>
            <a:pPr indent="0" lvl="0" marL="457200" marR="0" rtl="0" algn="l">
              <a:spcBef>
                <a:spcPts val="0"/>
              </a:spcBef>
              <a:spcAft>
                <a:spcPts val="0"/>
              </a:spcAft>
              <a:buNone/>
            </a:pPr>
            <a:r>
              <a:t/>
            </a:r>
            <a:endParaRPr sz="20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IDA</a:t>
            </a:r>
            <a:br>
              <a:rPr lang="en-US" sz="2000">
                <a:solidFill>
                  <a:schemeClr val="lt1"/>
                </a:solidFill>
                <a:latin typeface="Calibri"/>
                <a:ea typeface="Calibri"/>
                <a:cs typeface="Calibri"/>
                <a:sym typeface="Calibri"/>
              </a:rPr>
            </a:br>
            <a:endParaRPr sz="20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IBA</a:t>
            </a:r>
            <a:endParaRPr sz="2000">
              <a:solidFill>
                <a:schemeClr val="lt1"/>
              </a:solidFill>
              <a:latin typeface="Calibri"/>
              <a:ea typeface="Calibri"/>
              <a:cs typeface="Calibri"/>
              <a:sym typeface="Calibri"/>
            </a:endParaRPr>
          </a:p>
          <a:p>
            <a:pPr indent="-215900" lvl="0" marL="342900" marR="0" rtl="0" algn="l">
              <a:spcBef>
                <a:spcPts val="0"/>
              </a:spcBef>
              <a:spcAft>
                <a:spcPts val="0"/>
              </a:spcAft>
              <a:buClr>
                <a:schemeClr val="dk1"/>
              </a:buClr>
              <a:buSzPts val="2000"/>
              <a:buFont typeface="Arial"/>
              <a:buNone/>
            </a:pPr>
            <a:r>
              <a:t/>
            </a:r>
            <a:endParaRPr b="0" i="0" sz="2000" u="none" cap="none" strike="noStrike">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Billing Cycles and Prorates</a:t>
            </a:r>
            <a:endParaRPr/>
          </a:p>
          <a:p>
            <a:pPr indent="-215900" lvl="0" marL="342900" marR="0" rtl="0" algn="l">
              <a:spcBef>
                <a:spcPts val="0"/>
              </a:spcBef>
              <a:spcAft>
                <a:spcPts val="0"/>
              </a:spcAft>
              <a:buClr>
                <a:schemeClr val="dk1"/>
              </a:buClr>
              <a:buSzPts val="2000"/>
              <a:buFont typeface="Arial"/>
              <a:buNone/>
            </a:pPr>
            <a:r>
              <a:t/>
            </a:r>
            <a:endParaRPr b="0" i="0" sz="2000" u="none" cap="none" strike="noStrike">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TC  Policies &amp; Appointment  Discipline ($</a:t>
            </a:r>
            <a:r>
              <a:rPr lang="en-US" sz="2000">
                <a:solidFill>
                  <a:schemeClr val="lt1"/>
                </a:solidFill>
                <a:latin typeface="Calibri"/>
                <a:ea typeface="Calibri"/>
                <a:cs typeface="Calibri"/>
                <a:sym typeface="Calibri"/>
              </a:rPr>
              <a:t>6</a:t>
            </a:r>
            <a:r>
              <a:rPr b="0" i="0" lang="en-US" sz="2000" u="none" cap="none" strike="noStrike">
                <a:solidFill>
                  <a:schemeClr val="lt1"/>
                </a:solidFill>
                <a:latin typeface="Calibri"/>
                <a:ea typeface="Calibri"/>
                <a:cs typeface="Calibri"/>
                <a:sym typeface="Calibri"/>
              </a:rPr>
              <a:t>0 fee for technician visit).</a:t>
            </a:r>
            <a:endParaRPr sz="20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A screenshot of a cell phone&#10;&#10;Description automatically generated" id="237" name="Google Shape;237;p7"/>
          <p:cNvPicPr preferRelativeResize="0"/>
          <p:nvPr/>
        </p:nvPicPr>
        <p:blipFill rotWithShape="1">
          <a:blip r:embed="rId3">
            <a:alphaModFix/>
          </a:blip>
          <a:srcRect b="0" l="0" r="0" t="0"/>
          <a:stretch/>
        </p:blipFill>
        <p:spPr>
          <a:xfrm>
            <a:off x="-137829" y="-44718"/>
            <a:ext cx="12474699" cy="7017018"/>
          </a:xfrm>
          <a:prstGeom prst="rect">
            <a:avLst/>
          </a:prstGeom>
          <a:noFill/>
          <a:ln>
            <a:noFill/>
          </a:ln>
        </p:spPr>
      </p:pic>
      <p:sp>
        <p:nvSpPr>
          <p:cNvPr id="238" name="Google Shape;238;p7"/>
          <p:cNvSpPr/>
          <p:nvPr/>
        </p:nvSpPr>
        <p:spPr>
          <a:xfrm>
            <a:off x="3429585" y="504980"/>
            <a:ext cx="8431237"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lt1"/>
                </a:solidFill>
                <a:latin typeface="Calibri"/>
                <a:ea typeface="Calibri"/>
                <a:cs typeface="Calibri"/>
                <a:sym typeface="Calibri"/>
              </a:rPr>
              <a:t>We can also view </a:t>
            </a:r>
            <a:r>
              <a:rPr lang="en-US" sz="2400">
                <a:solidFill>
                  <a:schemeClr val="lt1"/>
                </a:solidFill>
                <a:latin typeface="Calibri"/>
                <a:ea typeface="Calibri"/>
                <a:cs typeface="Calibri"/>
                <a:sym typeface="Calibri"/>
              </a:rPr>
              <a:t>active</a:t>
            </a:r>
            <a:r>
              <a:rPr lang="en-US" sz="2800">
                <a:solidFill>
                  <a:schemeClr val="lt1"/>
                </a:solidFill>
                <a:latin typeface="Calibri"/>
                <a:ea typeface="Calibri"/>
                <a:cs typeface="Calibri"/>
                <a:sym typeface="Calibri"/>
              </a:rPr>
              <a:t> and expired promotions in IDA on the Interactive Home Page under the Promo History Tab. </a:t>
            </a:r>
            <a:endParaRPr/>
          </a:p>
        </p:txBody>
      </p:sp>
      <p:pic>
        <p:nvPicPr>
          <p:cNvPr id="239" name="Google Shape;239;p7"/>
          <p:cNvPicPr preferRelativeResize="0"/>
          <p:nvPr/>
        </p:nvPicPr>
        <p:blipFill rotWithShape="1">
          <a:blip r:embed="rId4">
            <a:alphaModFix/>
          </a:blip>
          <a:srcRect b="0" l="0" r="0" t="0"/>
          <a:stretch/>
        </p:blipFill>
        <p:spPr>
          <a:xfrm>
            <a:off x="3429585" y="1825625"/>
            <a:ext cx="8561196" cy="403081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8"/>
          <p:cNvSpPr txBox="1"/>
          <p:nvPr/>
        </p:nvSpPr>
        <p:spPr>
          <a:xfrm>
            <a:off x="3455963" y="1279525"/>
            <a:ext cx="8487508"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000"/>
              <a:buFont typeface="Arial"/>
              <a:buChar char="•"/>
            </a:pPr>
            <a:r>
              <a:rPr lang="en-US" sz="2000">
                <a:solidFill>
                  <a:schemeClr val="lt1"/>
                </a:solidFill>
                <a:latin typeface="Calibri"/>
                <a:ea typeface="Calibri"/>
                <a:cs typeface="Calibri"/>
                <a:sym typeface="Calibri"/>
              </a:rPr>
              <a:t>Suddenlink</a:t>
            </a:r>
            <a:r>
              <a:rPr lang="en-US" sz="2000">
                <a:solidFill>
                  <a:schemeClr val="lt1"/>
                </a:solidFill>
                <a:latin typeface="Calibri"/>
                <a:ea typeface="Calibri"/>
                <a:cs typeface="Calibri"/>
                <a:sym typeface="Calibri"/>
              </a:rPr>
              <a:t>’s  Service protection plan provides customers with a worry-free experience by covering them from unexpected service visit fees.</a:t>
            </a:r>
            <a:endParaRPr/>
          </a:p>
          <a:p>
            <a:pPr indent="-101600" lvl="0" marL="228600" marR="0" rtl="0" algn="l">
              <a:lnSpc>
                <a:spcPct val="90000"/>
              </a:lnSpc>
              <a:spcBef>
                <a:spcPts val="1000"/>
              </a:spcBef>
              <a:spcAft>
                <a:spcPts val="0"/>
              </a:spcAft>
              <a:buClr>
                <a:schemeClr val="dk1"/>
              </a:buClr>
              <a:buSzPts val="2000"/>
              <a:buFont typeface="Arial"/>
              <a:buNone/>
            </a:pPr>
            <a:r>
              <a:t/>
            </a:r>
            <a:endParaRPr sz="2000">
              <a:solidFill>
                <a:schemeClr val="lt1"/>
              </a:solidFill>
              <a:latin typeface="Calibri"/>
              <a:ea typeface="Calibri"/>
              <a:cs typeface="Calibri"/>
              <a:sym typeface="Calibri"/>
            </a:endParaRPr>
          </a:p>
          <a:p>
            <a:pPr indent="-228600" lvl="0" marL="228600" marR="0" rtl="0" algn="l">
              <a:lnSpc>
                <a:spcPct val="90000"/>
              </a:lnSpc>
              <a:spcBef>
                <a:spcPts val="1000"/>
              </a:spcBef>
              <a:spcAft>
                <a:spcPts val="0"/>
              </a:spcAft>
              <a:buClr>
                <a:schemeClr val="lt1"/>
              </a:buClr>
              <a:buSzPts val="2000"/>
              <a:buFont typeface="Arial"/>
              <a:buChar char="•"/>
            </a:pPr>
            <a:r>
              <a:rPr lang="en-US" sz="2000">
                <a:solidFill>
                  <a:schemeClr val="lt1"/>
                </a:solidFill>
                <a:latin typeface="Calibri"/>
                <a:ea typeface="Calibri"/>
                <a:cs typeface="Calibri"/>
                <a:sym typeface="Calibri"/>
              </a:rPr>
              <a:t>The SP must be offered to the Account Holder and Authorized user (CPNI is not required to add it). </a:t>
            </a:r>
            <a:r>
              <a:rPr b="1" lang="en-US" sz="2000">
                <a:solidFill>
                  <a:schemeClr val="lt1"/>
                </a:solidFill>
                <a:latin typeface="Calibri"/>
                <a:ea typeface="Calibri"/>
                <a:cs typeface="Calibri"/>
                <a:sym typeface="Calibri"/>
              </a:rPr>
              <a:t>It’s very important to always offer the service protection plan on the interaction when scheduling an appointment as this will avoid future billing complains about the $60 fee. </a:t>
            </a:r>
            <a:endParaRPr b="1"/>
          </a:p>
          <a:p>
            <a:pPr indent="-101600" lvl="0" marL="228600" marR="0" rtl="0" algn="l">
              <a:lnSpc>
                <a:spcPct val="90000"/>
              </a:lnSpc>
              <a:spcBef>
                <a:spcPts val="1000"/>
              </a:spcBef>
              <a:spcAft>
                <a:spcPts val="0"/>
              </a:spcAft>
              <a:buClr>
                <a:schemeClr val="dk1"/>
              </a:buClr>
              <a:buSzPts val="2000"/>
              <a:buFont typeface="Arial"/>
              <a:buNone/>
            </a:pPr>
            <a:r>
              <a:t/>
            </a:r>
            <a:endParaRPr sz="2000">
              <a:solidFill>
                <a:schemeClr val="lt1"/>
              </a:solidFill>
              <a:latin typeface="Calibri"/>
              <a:ea typeface="Calibri"/>
              <a:cs typeface="Calibri"/>
              <a:sym typeface="Calibri"/>
            </a:endParaRPr>
          </a:p>
          <a:p>
            <a:pPr indent="-228600" lvl="0" marL="228600" marR="0" rtl="0" algn="l">
              <a:lnSpc>
                <a:spcPct val="90000"/>
              </a:lnSpc>
              <a:spcBef>
                <a:spcPts val="1000"/>
              </a:spcBef>
              <a:spcAft>
                <a:spcPts val="0"/>
              </a:spcAft>
              <a:buClr>
                <a:schemeClr val="lt1"/>
              </a:buClr>
              <a:buSzPts val="2000"/>
              <a:buFont typeface="Arial"/>
              <a:buChar char="•"/>
            </a:pPr>
            <a:r>
              <a:rPr lang="en-US" sz="2000">
                <a:solidFill>
                  <a:schemeClr val="lt1"/>
                </a:solidFill>
                <a:latin typeface="Calibri"/>
                <a:ea typeface="Calibri"/>
                <a:cs typeface="Calibri"/>
                <a:sym typeface="Calibri"/>
              </a:rPr>
              <a:t>If customer’s account does not have service protection added and a fee is being applied, please go to IDA/House History and find the </a:t>
            </a:r>
            <a:r>
              <a:rPr lang="en-US" sz="2000">
                <a:solidFill>
                  <a:srgbClr val="0070C0"/>
                </a:solidFill>
                <a:highlight>
                  <a:srgbClr val="C0C0C0"/>
                </a:highlight>
                <a:latin typeface="Calibri"/>
                <a:ea typeface="Calibri"/>
                <a:cs typeface="Calibri"/>
                <a:sym typeface="Calibri"/>
              </a:rPr>
              <a:t>Complete</a:t>
            </a:r>
            <a:r>
              <a:rPr lang="en-US" sz="2000">
                <a:solidFill>
                  <a:schemeClr val="dk1"/>
                </a:solidFill>
                <a:latin typeface="Calibri"/>
                <a:ea typeface="Calibri"/>
                <a:cs typeface="Calibri"/>
                <a:sym typeface="Calibri"/>
              </a:rPr>
              <a:t> </a:t>
            </a:r>
            <a:r>
              <a:rPr lang="en-US" sz="2000">
                <a:solidFill>
                  <a:schemeClr val="lt1"/>
                </a:solidFill>
                <a:latin typeface="Calibri"/>
                <a:ea typeface="Calibri"/>
                <a:cs typeface="Calibri"/>
                <a:sym typeface="Calibri"/>
              </a:rPr>
              <a:t>appointment notation the TC code to confirm if the fee is applicable, for more information about chargeable TC Codes please visit KDB article ‘’List Of Trouble Call &amp; SRO Codes’’.</a:t>
            </a:r>
            <a:endParaRPr sz="2000">
              <a:solidFill>
                <a:schemeClr val="dk1"/>
              </a:solidFill>
              <a:latin typeface="Calibri"/>
              <a:ea typeface="Calibri"/>
              <a:cs typeface="Calibri"/>
              <a:sym typeface="Calibri"/>
            </a:endParaRPr>
          </a:p>
        </p:txBody>
      </p:sp>
      <p:sp>
        <p:nvSpPr>
          <p:cNvPr id="245" name="Google Shape;245;p8"/>
          <p:cNvSpPr/>
          <p:nvPr/>
        </p:nvSpPr>
        <p:spPr>
          <a:xfrm>
            <a:off x="4600789" y="199474"/>
            <a:ext cx="594464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800">
                <a:solidFill>
                  <a:schemeClr val="lt1"/>
                </a:solidFill>
                <a:latin typeface="Calibri"/>
                <a:ea typeface="Calibri"/>
                <a:cs typeface="Calibri"/>
                <a:sym typeface="Calibri"/>
              </a:rPr>
              <a:t>Service Protection Plan</a:t>
            </a:r>
            <a:endParaRPr/>
          </a:p>
        </p:txBody>
      </p:sp>
      <p:pic>
        <p:nvPicPr>
          <p:cNvPr id="246" name="Google Shape;246;p8"/>
          <p:cNvPicPr preferRelativeResize="0"/>
          <p:nvPr/>
        </p:nvPicPr>
        <p:blipFill>
          <a:blip r:embed="rId3">
            <a:alphaModFix/>
          </a:blip>
          <a:stretch>
            <a:fillRect/>
          </a:stretch>
        </p:blipFill>
        <p:spPr>
          <a:xfrm>
            <a:off x="-53275" y="2357451"/>
            <a:ext cx="2268900" cy="2268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p:nvPr/>
        </p:nvSpPr>
        <p:spPr>
          <a:xfrm>
            <a:off x="6313226" y="135374"/>
            <a:ext cx="2326855"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400" u="sng" cap="none" strike="noStrike">
                <a:solidFill>
                  <a:schemeClr val="lt1"/>
                </a:solidFill>
                <a:latin typeface="Calibri"/>
                <a:ea typeface="Calibri"/>
                <a:cs typeface="Calibri"/>
                <a:sym typeface="Calibri"/>
              </a:rPr>
              <a:t>Increases</a:t>
            </a:r>
            <a:endParaRPr b="0" i="0" sz="4400" u="none" cap="none" strike="noStrike">
              <a:solidFill>
                <a:schemeClr val="lt1"/>
              </a:solidFill>
              <a:latin typeface="Calibri"/>
              <a:ea typeface="Calibri"/>
              <a:cs typeface="Calibri"/>
              <a:sym typeface="Calibri"/>
            </a:endParaRPr>
          </a:p>
        </p:txBody>
      </p:sp>
      <p:sp>
        <p:nvSpPr>
          <p:cNvPr id="98" name="Google Shape;98;p3"/>
          <p:cNvSpPr/>
          <p:nvPr/>
        </p:nvSpPr>
        <p:spPr>
          <a:xfrm>
            <a:off x="3319976" y="1165833"/>
            <a:ext cx="8117058" cy="526297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There are some reasons why a bill could increase.</a:t>
            </a:r>
            <a:br>
              <a:rPr b="0" i="0" lang="en-US" sz="2400" u="none" cap="none" strike="noStrike">
                <a:solidFill>
                  <a:schemeClr val="lt1"/>
                </a:solidFill>
                <a:latin typeface="Calibri"/>
                <a:ea typeface="Calibri"/>
                <a:cs typeface="Calibri"/>
                <a:sym typeface="Calibri"/>
              </a:rPr>
            </a:br>
            <a:br>
              <a:rPr b="0" i="0" lang="en-US" sz="2400" u="none" cap="none" strike="noStrike">
                <a:solidFill>
                  <a:schemeClr val="lt1"/>
                </a:solidFill>
                <a:latin typeface="Calibri"/>
                <a:ea typeface="Calibri"/>
                <a:cs typeface="Calibri"/>
                <a:sym typeface="Calibri"/>
              </a:rPr>
            </a:br>
            <a:r>
              <a:rPr b="0" i="0" lang="en-US" sz="2400" u="none" cap="none" strike="noStrike">
                <a:solidFill>
                  <a:schemeClr val="lt1"/>
                </a:solidFill>
                <a:latin typeface="Calibri"/>
                <a:ea typeface="Calibri"/>
                <a:cs typeface="Calibri"/>
                <a:sym typeface="Calibri"/>
              </a:rPr>
              <a:t>- Changes on </a:t>
            </a:r>
            <a:r>
              <a:rPr lang="en-US" sz="2400">
                <a:solidFill>
                  <a:schemeClr val="lt1"/>
                </a:solidFill>
                <a:latin typeface="Calibri"/>
                <a:ea typeface="Calibri"/>
                <a:cs typeface="Calibri"/>
                <a:sym typeface="Calibri"/>
              </a:rPr>
              <a:t>Suddenlink </a:t>
            </a:r>
            <a:r>
              <a:rPr b="0" i="0" lang="en-US" sz="2400" u="none" cap="none" strike="noStrike">
                <a:solidFill>
                  <a:schemeClr val="lt1"/>
                </a:solidFill>
                <a:latin typeface="Calibri"/>
                <a:ea typeface="Calibri"/>
                <a:cs typeface="Calibri"/>
                <a:sym typeface="Calibri"/>
              </a:rPr>
              <a:t>standard  prices.</a:t>
            </a:r>
            <a:br>
              <a:rPr b="0" i="0" lang="en-US" sz="2400" u="none" cap="none" strike="noStrike">
                <a:solidFill>
                  <a:schemeClr val="lt1"/>
                </a:solidFill>
                <a:latin typeface="Calibri"/>
                <a:ea typeface="Calibri"/>
                <a:cs typeface="Calibri"/>
                <a:sym typeface="Calibri"/>
              </a:rPr>
            </a:br>
            <a:r>
              <a:rPr b="0" i="0" lang="en-US" sz="2400" u="none" cap="none" strike="noStrike">
                <a:solidFill>
                  <a:schemeClr val="lt1"/>
                </a:solidFill>
                <a:latin typeface="Calibri"/>
                <a:ea typeface="Calibri"/>
                <a:cs typeface="Calibri"/>
                <a:sym typeface="Calibri"/>
              </a:rPr>
              <a:t>- Upgrades that customers perform in their accounts.</a:t>
            </a:r>
            <a:br>
              <a:rPr b="0" i="0" lang="en-US" sz="2400" u="none" cap="none" strike="noStrike">
                <a:solidFill>
                  <a:schemeClr val="lt1"/>
                </a:solidFill>
                <a:latin typeface="Calibri"/>
                <a:ea typeface="Calibri"/>
                <a:cs typeface="Calibri"/>
                <a:sym typeface="Calibri"/>
              </a:rPr>
            </a:br>
            <a:r>
              <a:rPr b="0" i="0" lang="en-US" sz="2400" u="none" cap="none" strike="noStrike">
                <a:solidFill>
                  <a:schemeClr val="lt1"/>
                </a:solidFill>
                <a:latin typeface="Calibri"/>
                <a:ea typeface="Calibri"/>
                <a:cs typeface="Calibri"/>
                <a:sym typeface="Calibri"/>
              </a:rPr>
              <a:t>- Promotion Expired </a:t>
            </a:r>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One of  the most common is because the customers Promotion expired.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rgbClr val="0070C0"/>
              </a:buClr>
              <a:buSzPts val="2400"/>
              <a:buFont typeface="Arial"/>
              <a:buChar char="•"/>
            </a:pPr>
            <a:r>
              <a:rPr lang="en-US" sz="2400">
                <a:solidFill>
                  <a:srgbClr val="0070C0"/>
                </a:solidFill>
                <a:highlight>
                  <a:srgbClr val="C0C0C0"/>
                </a:highlight>
                <a:latin typeface="Calibri"/>
                <a:ea typeface="Calibri"/>
                <a:cs typeface="Calibri"/>
                <a:sym typeface="Calibri"/>
              </a:rPr>
              <a:t>Promotions</a:t>
            </a:r>
            <a:r>
              <a:rPr lang="en-US" sz="2400">
                <a:solidFill>
                  <a:schemeClr val="dk1"/>
                </a:solidFill>
                <a:latin typeface="Calibri"/>
                <a:ea typeface="Calibri"/>
                <a:cs typeface="Calibri"/>
                <a:sym typeface="Calibri"/>
              </a:rPr>
              <a:t> </a:t>
            </a:r>
            <a:r>
              <a:rPr lang="en-US" sz="2400">
                <a:solidFill>
                  <a:schemeClr val="lt1"/>
                </a:solidFill>
                <a:latin typeface="Calibri"/>
                <a:ea typeface="Calibri"/>
                <a:cs typeface="Calibri"/>
                <a:sym typeface="Calibri"/>
              </a:rPr>
              <a:t>are a way to provide customers an  opportunity to enjoy what Optimum has to offer at a discounted price. They are usually good for a time period of 6 to 24 months, and they are renewed periodically until they reach the regular rate of the service.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9391a096f8_0_57"/>
          <p:cNvSpPr txBox="1"/>
          <p:nvPr/>
        </p:nvSpPr>
        <p:spPr>
          <a:xfrm>
            <a:off x="5057301" y="882900"/>
            <a:ext cx="4024500" cy="946500"/>
          </a:xfrm>
          <a:prstGeom prst="rect">
            <a:avLst/>
          </a:prstGeom>
          <a:noFill/>
          <a:ln>
            <a:noFill/>
          </a:ln>
        </p:spPr>
        <p:txBody>
          <a:bodyPr anchorCtr="0" anchor="ctr" bIns="45700" lIns="91425" spcFirstLastPara="1" rIns="91425" wrap="square" tIns="45700">
            <a:noAutofit/>
          </a:bodyPr>
          <a:lstStyle/>
          <a:p>
            <a:pPr indent="0" lvl="0" marL="0" rtl="0" algn="l">
              <a:lnSpc>
                <a:spcPct val="95000"/>
              </a:lnSpc>
              <a:spcBef>
                <a:spcPts val="0"/>
              </a:spcBef>
              <a:spcAft>
                <a:spcPts val="0"/>
              </a:spcAft>
              <a:buNone/>
            </a:pPr>
            <a:r>
              <a:rPr b="1" lang="en-US" sz="3959">
                <a:solidFill>
                  <a:srgbClr val="FFFFFF"/>
                </a:solidFill>
              </a:rPr>
              <a:t>Know your bill</a:t>
            </a:r>
            <a:endParaRPr b="1" sz="3959">
              <a:solidFill>
                <a:srgbClr val="FFFFFF"/>
              </a:solidFill>
            </a:endParaRPr>
          </a:p>
        </p:txBody>
      </p:sp>
      <p:grpSp>
        <p:nvGrpSpPr>
          <p:cNvPr id="104" name="Google Shape;104;g9391a096f8_0_57"/>
          <p:cNvGrpSpPr/>
          <p:nvPr/>
        </p:nvGrpSpPr>
        <p:grpSpPr>
          <a:xfrm>
            <a:off x="506392" y="2906940"/>
            <a:ext cx="5514759" cy="3951054"/>
            <a:chOff x="276605" y="1192729"/>
            <a:chExt cx="6076200" cy="4257143"/>
          </a:xfrm>
        </p:grpSpPr>
        <p:pic>
          <p:nvPicPr>
            <p:cNvPr id="105" name="Google Shape;105;g9391a096f8_0_57"/>
            <p:cNvPicPr preferRelativeResize="0"/>
            <p:nvPr/>
          </p:nvPicPr>
          <p:blipFill rotWithShape="1">
            <a:blip r:embed="rId3">
              <a:alphaModFix/>
            </a:blip>
            <a:srcRect b="0" l="0" r="0" t="0"/>
            <a:stretch/>
          </p:blipFill>
          <p:spPr>
            <a:xfrm>
              <a:off x="276605" y="1192729"/>
              <a:ext cx="6076191" cy="4257143"/>
            </a:xfrm>
            <a:prstGeom prst="rect">
              <a:avLst/>
            </a:prstGeom>
            <a:noFill/>
            <a:ln>
              <a:noFill/>
            </a:ln>
          </p:spPr>
        </p:pic>
        <p:sp>
          <p:nvSpPr>
            <p:cNvPr id="106" name="Google Shape;106;g9391a096f8_0_57"/>
            <p:cNvSpPr/>
            <p:nvPr/>
          </p:nvSpPr>
          <p:spPr>
            <a:xfrm>
              <a:off x="276605" y="4038601"/>
              <a:ext cx="6076200" cy="1400100"/>
            </a:xfrm>
            <a:prstGeom prst="rect">
              <a:avLst/>
            </a:prstGeom>
            <a:noFill/>
            <a:ln cap="flat" cmpd="sng" w="57150">
              <a:solidFill>
                <a:srgbClr val="06AC5E"/>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grpSp>
      <p:pic>
        <p:nvPicPr>
          <p:cNvPr id="107" name="Google Shape;107;g9391a096f8_0_57"/>
          <p:cNvPicPr preferRelativeResize="0"/>
          <p:nvPr/>
        </p:nvPicPr>
        <p:blipFill rotWithShape="1">
          <a:blip r:embed="rId4">
            <a:alphaModFix/>
          </a:blip>
          <a:srcRect b="0" l="0" r="0" t="0"/>
          <a:stretch/>
        </p:blipFill>
        <p:spPr>
          <a:xfrm>
            <a:off x="6021143" y="3271636"/>
            <a:ext cx="6104762" cy="2238095"/>
          </a:xfrm>
          <a:prstGeom prst="rect">
            <a:avLst/>
          </a:prstGeom>
          <a:noFill/>
          <a:ln>
            <a:noFill/>
          </a:ln>
        </p:spPr>
      </p:pic>
      <p:sp>
        <p:nvSpPr>
          <p:cNvPr id="108" name="Google Shape;108;g9391a096f8_0_57"/>
          <p:cNvSpPr/>
          <p:nvPr/>
        </p:nvSpPr>
        <p:spPr>
          <a:xfrm>
            <a:off x="6631850" y="3621526"/>
            <a:ext cx="5292300" cy="466800"/>
          </a:xfrm>
          <a:prstGeom prst="rect">
            <a:avLst/>
          </a:prstGeom>
          <a:noFill/>
          <a:ln cap="flat" cmpd="sng" w="57150">
            <a:solidFill>
              <a:srgbClr val="06AC5E"/>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p:nvPr/>
        </p:nvSpPr>
        <p:spPr>
          <a:xfrm>
            <a:off x="4547486" y="44718"/>
            <a:ext cx="6096000" cy="809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lt1"/>
                </a:solidFill>
                <a:latin typeface="Calibri"/>
                <a:ea typeface="Calibri"/>
                <a:cs typeface="Calibri"/>
                <a:sym typeface="Calibri"/>
              </a:rPr>
              <a:t>We can confirm when a promotion expired with a bill comparison</a:t>
            </a:r>
            <a:br>
              <a:rPr lang="en-US" sz="3200">
                <a:solidFill>
                  <a:schemeClr val="lt1"/>
                </a:solidFill>
                <a:latin typeface="Calibri"/>
                <a:ea typeface="Calibri"/>
                <a:cs typeface="Calibri"/>
                <a:sym typeface="Calibri"/>
              </a:rPr>
            </a:br>
            <a:r>
              <a:rPr lang="en-US" sz="3200">
                <a:solidFill>
                  <a:schemeClr val="lt1"/>
                </a:solidFill>
                <a:latin typeface="Calibri"/>
                <a:ea typeface="Calibri"/>
                <a:cs typeface="Calibri"/>
                <a:sym typeface="Calibri"/>
              </a:rPr>
              <a:t>Looking at the following section</a:t>
            </a:r>
            <a:br>
              <a:rPr lang="en-US" sz="3200">
                <a:solidFill>
                  <a:schemeClr val="lt1"/>
                </a:solidFill>
                <a:latin typeface="Calibri"/>
                <a:ea typeface="Calibri"/>
                <a:cs typeface="Calibri"/>
                <a:sym typeface="Calibri"/>
              </a:rPr>
            </a:br>
            <a:endParaRPr/>
          </a:p>
        </p:txBody>
      </p:sp>
      <p:pic>
        <p:nvPicPr>
          <p:cNvPr id="114" name="Google Shape;114;p4"/>
          <p:cNvPicPr preferRelativeResize="0"/>
          <p:nvPr/>
        </p:nvPicPr>
        <p:blipFill rotWithShape="1">
          <a:blip r:embed="rId3">
            <a:alphaModFix/>
          </a:blip>
          <a:srcRect b="0" l="0" r="0" t="0"/>
          <a:stretch/>
        </p:blipFill>
        <p:spPr>
          <a:xfrm>
            <a:off x="7296903" y="1540892"/>
            <a:ext cx="4676395" cy="4976916"/>
          </a:xfrm>
          <a:prstGeom prst="rect">
            <a:avLst/>
          </a:prstGeom>
          <a:noFill/>
          <a:ln>
            <a:noFill/>
          </a:ln>
        </p:spPr>
      </p:pic>
      <p:sp>
        <p:nvSpPr>
          <p:cNvPr id="115" name="Google Shape;115;p4"/>
          <p:cNvSpPr/>
          <p:nvPr/>
        </p:nvSpPr>
        <p:spPr>
          <a:xfrm>
            <a:off x="7296903" y="5659376"/>
            <a:ext cx="4459200" cy="749400"/>
          </a:xfrm>
          <a:prstGeom prst="rect">
            <a:avLst/>
          </a:prstGeom>
          <a:noFill/>
          <a:ln cap="flat" cmpd="sng" w="57150">
            <a:solidFill>
              <a:srgbClr val="FFC00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sp>
        <p:nvSpPr>
          <p:cNvPr id="116" name="Google Shape;116;p4"/>
          <p:cNvSpPr txBox="1"/>
          <p:nvPr/>
        </p:nvSpPr>
        <p:spPr>
          <a:xfrm>
            <a:off x="5139300" y="4145033"/>
            <a:ext cx="1645200" cy="1528800"/>
          </a:xfrm>
          <a:prstGeom prst="rect">
            <a:avLst/>
          </a:prstGeom>
          <a:solidFill>
            <a:srgbClr val="FFFFFF"/>
          </a:solidFill>
          <a:ln cap="flat" cmpd="sng" w="57150">
            <a:solidFill>
              <a:srgbClr val="FFC72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67">
                <a:solidFill>
                  <a:srgbClr val="000000"/>
                </a:solidFill>
                <a:latin typeface="Arial"/>
                <a:ea typeface="Arial"/>
                <a:cs typeface="Arial"/>
                <a:sym typeface="Arial"/>
              </a:rPr>
              <a:t>Taxes &amp; Fees are distinctly and individually </a:t>
            </a:r>
            <a:endParaRPr/>
          </a:p>
          <a:p>
            <a:pPr indent="0" lvl="0" marL="0" marR="0" rtl="0" algn="ctr">
              <a:spcBef>
                <a:spcPts val="0"/>
              </a:spcBef>
              <a:spcAft>
                <a:spcPts val="0"/>
              </a:spcAft>
              <a:buNone/>
            </a:pPr>
            <a:r>
              <a:rPr lang="en-US" sz="1867">
                <a:solidFill>
                  <a:srgbClr val="000000"/>
                </a:solidFill>
                <a:latin typeface="Arial"/>
                <a:ea typeface="Arial"/>
                <a:cs typeface="Arial"/>
                <a:sym typeface="Arial"/>
              </a:rPr>
              <a:t>displayed</a:t>
            </a:r>
            <a:endParaRPr/>
          </a:p>
        </p:txBody>
      </p:sp>
      <p:cxnSp>
        <p:nvCxnSpPr>
          <p:cNvPr id="117" name="Google Shape;117;p4"/>
          <p:cNvCxnSpPr>
            <a:stCxn id="115" idx="1"/>
            <a:endCxn id="116" idx="3"/>
          </p:cNvCxnSpPr>
          <p:nvPr/>
        </p:nvCxnSpPr>
        <p:spPr>
          <a:xfrm rot="10800000">
            <a:off x="6784503" y="4909376"/>
            <a:ext cx="512400" cy="1124700"/>
          </a:xfrm>
          <a:prstGeom prst="straightConnector1">
            <a:avLst/>
          </a:prstGeom>
          <a:noFill/>
          <a:ln cap="flat" cmpd="sng" w="57150">
            <a:solidFill>
              <a:srgbClr val="FFC000"/>
            </a:solidFill>
            <a:prstDash val="solid"/>
            <a:round/>
            <a:headEnd len="sm" w="sm" type="none"/>
            <a:tailEnd len="sm" w="sm" type="none"/>
          </a:ln>
          <a:effectLst>
            <a:outerShdw blurRad="40000" rotWithShape="0" dir="5400000" dist="20000">
              <a:srgbClr val="000000">
                <a:alpha val="37650"/>
              </a:srgbClr>
            </a:outerShdw>
          </a:effectLst>
        </p:spPr>
      </p:cxnSp>
      <p:sp>
        <p:nvSpPr>
          <p:cNvPr id="118" name="Google Shape;118;p4"/>
          <p:cNvSpPr/>
          <p:nvPr/>
        </p:nvSpPr>
        <p:spPr>
          <a:xfrm>
            <a:off x="7309602" y="2967351"/>
            <a:ext cx="4446300" cy="784500"/>
          </a:xfrm>
          <a:prstGeom prst="rect">
            <a:avLst/>
          </a:prstGeom>
          <a:noFill/>
          <a:ln cap="flat" cmpd="sng" w="57150">
            <a:solidFill>
              <a:srgbClr val="00B05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cxnSp>
        <p:nvCxnSpPr>
          <p:cNvPr id="119" name="Google Shape;119;p4"/>
          <p:cNvCxnSpPr>
            <a:stCxn id="118" idx="1"/>
            <a:endCxn id="120" idx="3"/>
          </p:cNvCxnSpPr>
          <p:nvPr/>
        </p:nvCxnSpPr>
        <p:spPr>
          <a:xfrm rot="10800000">
            <a:off x="6583602" y="2410701"/>
            <a:ext cx="726000" cy="948900"/>
          </a:xfrm>
          <a:prstGeom prst="straightConnector1">
            <a:avLst/>
          </a:prstGeom>
          <a:noFill/>
          <a:ln cap="flat" cmpd="sng" w="57150">
            <a:solidFill>
              <a:srgbClr val="00B050"/>
            </a:solidFill>
            <a:prstDash val="solid"/>
            <a:round/>
            <a:headEnd len="sm" w="sm" type="none"/>
            <a:tailEnd len="sm" w="sm" type="none"/>
          </a:ln>
          <a:effectLst>
            <a:outerShdw blurRad="40000" rotWithShape="0" dir="5400000" dist="20000">
              <a:srgbClr val="000000">
                <a:alpha val="37650"/>
              </a:srgbClr>
            </a:outerShdw>
          </a:effectLst>
        </p:spPr>
      </p:cxnSp>
      <p:sp>
        <p:nvSpPr>
          <p:cNvPr id="120" name="Google Shape;120;p4"/>
          <p:cNvSpPr/>
          <p:nvPr/>
        </p:nvSpPr>
        <p:spPr>
          <a:xfrm>
            <a:off x="3678800" y="1789742"/>
            <a:ext cx="2904900" cy="1241700"/>
          </a:xfrm>
          <a:prstGeom prst="rect">
            <a:avLst/>
          </a:prstGeom>
          <a:solidFill>
            <a:srgbClr val="FFFFFF"/>
          </a:solidFill>
          <a:ln cap="flat" cmpd="sng" w="57150">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67">
                <a:solidFill>
                  <a:srgbClr val="000000"/>
                </a:solidFill>
                <a:latin typeface="Arial"/>
                <a:ea typeface="Arial"/>
                <a:cs typeface="Arial"/>
                <a:sym typeface="Arial"/>
              </a:rPr>
              <a:t>Promotional discounts including the expiration dates and other benefits.</a:t>
            </a:r>
            <a:endParaRPr/>
          </a:p>
        </p:txBody>
      </p:sp>
      <p:sp>
        <p:nvSpPr>
          <p:cNvPr id="121" name="Google Shape;121;p4"/>
          <p:cNvSpPr/>
          <p:nvPr/>
        </p:nvSpPr>
        <p:spPr>
          <a:xfrm>
            <a:off x="7296902" y="4177412"/>
            <a:ext cx="4459200" cy="324300"/>
          </a:xfrm>
          <a:prstGeom prst="rect">
            <a:avLst/>
          </a:prstGeom>
          <a:noFill/>
          <a:ln cap="flat" cmpd="sng" w="57150">
            <a:solidFill>
              <a:srgbClr val="00B05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cxnSp>
        <p:nvCxnSpPr>
          <p:cNvPr id="122" name="Google Shape;122;p4"/>
          <p:cNvCxnSpPr>
            <a:stCxn id="121" idx="1"/>
            <a:endCxn id="120" idx="3"/>
          </p:cNvCxnSpPr>
          <p:nvPr/>
        </p:nvCxnSpPr>
        <p:spPr>
          <a:xfrm rot="10800000">
            <a:off x="6583802" y="2410562"/>
            <a:ext cx="713100" cy="1929000"/>
          </a:xfrm>
          <a:prstGeom prst="straightConnector1">
            <a:avLst/>
          </a:prstGeom>
          <a:noFill/>
          <a:ln cap="flat" cmpd="sng" w="57150">
            <a:solidFill>
              <a:srgbClr val="00B050"/>
            </a:solidFill>
            <a:prstDash val="solid"/>
            <a:round/>
            <a:headEnd len="sm" w="sm" type="none"/>
            <a:tailEnd len="sm" w="sm" type="none"/>
          </a:ln>
          <a:effectLst>
            <a:outerShdw blurRad="40000" rotWithShape="0" dir="5400000" dist="20000">
              <a:srgbClr val="000000">
                <a:alpha val="37650"/>
              </a:srgbClr>
            </a:outerShdw>
          </a:effectLst>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9391a096f8_0_68"/>
          <p:cNvSpPr txBox="1"/>
          <p:nvPr/>
        </p:nvSpPr>
        <p:spPr>
          <a:xfrm>
            <a:off x="4993700" y="133175"/>
            <a:ext cx="5819400" cy="75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4400">
                <a:solidFill>
                  <a:srgbClr val="FFFFFF"/>
                </a:solidFill>
                <a:latin typeface="Calibri"/>
                <a:ea typeface="Calibri"/>
                <a:cs typeface="Calibri"/>
                <a:sym typeface="Calibri"/>
              </a:rPr>
              <a:t>Current monthly charges</a:t>
            </a:r>
            <a:endParaRPr sz="3200">
              <a:solidFill>
                <a:srgbClr val="FFFFFF"/>
              </a:solidFill>
              <a:latin typeface="Calibri"/>
              <a:ea typeface="Calibri"/>
              <a:cs typeface="Calibri"/>
              <a:sym typeface="Calibri"/>
            </a:endParaRPr>
          </a:p>
        </p:txBody>
      </p:sp>
      <p:sp>
        <p:nvSpPr>
          <p:cNvPr id="128" name="Google Shape;128;g9391a096f8_0_68"/>
          <p:cNvSpPr txBox="1"/>
          <p:nvPr/>
        </p:nvSpPr>
        <p:spPr>
          <a:xfrm>
            <a:off x="2303750" y="889050"/>
            <a:ext cx="4887300" cy="55209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FFFFFF"/>
              </a:buClr>
              <a:buSzPts val="1480"/>
              <a:buChar char="•"/>
            </a:pPr>
            <a:r>
              <a:rPr lang="en-US" sz="1480">
                <a:solidFill>
                  <a:srgbClr val="FFFFFF"/>
                </a:solidFill>
                <a:latin typeface="Calibri"/>
                <a:ea typeface="Calibri"/>
                <a:cs typeface="Calibri"/>
                <a:sym typeface="Calibri"/>
              </a:rPr>
              <a:t>Here we can see the services including on the account before taxes, the services and features including on the account.</a:t>
            </a:r>
            <a:endParaRPr sz="1600">
              <a:solidFill>
                <a:srgbClr val="FFFFFF"/>
              </a:solidFill>
              <a:latin typeface="Calibri"/>
              <a:ea typeface="Calibri"/>
              <a:cs typeface="Calibri"/>
              <a:sym typeface="Calibri"/>
            </a:endParaRPr>
          </a:p>
          <a:p>
            <a:pPr indent="0" lvl="0" marL="0" rtl="0" algn="l">
              <a:lnSpc>
                <a:spcPct val="80000"/>
              </a:lnSpc>
              <a:spcBef>
                <a:spcPts val="1000"/>
              </a:spcBef>
              <a:spcAft>
                <a:spcPts val="0"/>
              </a:spcAft>
              <a:buClr>
                <a:srgbClr val="FFFFFF"/>
              </a:buClr>
              <a:buSzPts val="1480"/>
              <a:buChar char="•"/>
            </a:pPr>
            <a:r>
              <a:rPr lang="en-US" sz="1480">
                <a:solidFill>
                  <a:srgbClr val="FFFFFF"/>
                </a:solidFill>
                <a:latin typeface="Calibri"/>
                <a:ea typeface="Calibri"/>
                <a:cs typeface="Calibri"/>
                <a:sym typeface="Calibri"/>
              </a:rPr>
              <a:t>Modem fees. </a:t>
            </a:r>
            <a:endParaRPr sz="1600">
              <a:solidFill>
                <a:srgbClr val="FFFFFF"/>
              </a:solidFill>
              <a:latin typeface="Calibri"/>
              <a:ea typeface="Calibri"/>
              <a:cs typeface="Calibri"/>
              <a:sym typeface="Calibri"/>
            </a:endParaRPr>
          </a:p>
          <a:p>
            <a:pPr indent="0" lvl="0" marL="0" rtl="0" algn="l">
              <a:lnSpc>
                <a:spcPct val="80000"/>
              </a:lnSpc>
              <a:spcBef>
                <a:spcPts val="1000"/>
              </a:spcBef>
              <a:spcAft>
                <a:spcPts val="0"/>
              </a:spcAft>
              <a:buClr>
                <a:srgbClr val="FFFFFF"/>
              </a:buClr>
              <a:buSzPts val="1480"/>
              <a:buChar char="•"/>
            </a:pPr>
            <a:r>
              <a:rPr lang="en-US" sz="1480">
                <a:solidFill>
                  <a:srgbClr val="FFFFFF"/>
                </a:solidFill>
                <a:latin typeface="Calibri"/>
                <a:ea typeface="Calibri"/>
                <a:cs typeface="Calibri"/>
                <a:sym typeface="Calibri"/>
              </a:rPr>
              <a:t>Internet (which is the internet services that has include 100 MBPS which is our default speed).</a:t>
            </a:r>
            <a:endParaRPr sz="1600">
              <a:solidFill>
                <a:srgbClr val="FFFFFF"/>
              </a:solidFill>
              <a:latin typeface="Calibri"/>
              <a:ea typeface="Calibri"/>
              <a:cs typeface="Calibri"/>
              <a:sym typeface="Calibri"/>
            </a:endParaRPr>
          </a:p>
          <a:p>
            <a:pPr indent="0" lvl="0" marL="0" rtl="0" algn="l">
              <a:lnSpc>
                <a:spcPct val="80000"/>
              </a:lnSpc>
              <a:spcBef>
                <a:spcPts val="1000"/>
              </a:spcBef>
              <a:spcAft>
                <a:spcPts val="0"/>
              </a:spcAft>
              <a:buClr>
                <a:srgbClr val="FFFFFF"/>
              </a:buClr>
              <a:buSzPts val="1480"/>
              <a:buChar char="•"/>
            </a:pPr>
            <a:r>
              <a:rPr lang="en-US" sz="1480">
                <a:solidFill>
                  <a:srgbClr val="FFFFFF"/>
                </a:solidFill>
                <a:latin typeface="Calibri"/>
                <a:ea typeface="Calibri"/>
                <a:cs typeface="Calibri"/>
                <a:sym typeface="Calibri"/>
              </a:rPr>
              <a:t> Internet 400 which is an additional speed.</a:t>
            </a:r>
            <a:endParaRPr sz="1600">
              <a:solidFill>
                <a:srgbClr val="FFFFFF"/>
              </a:solidFill>
              <a:latin typeface="Calibri"/>
              <a:ea typeface="Calibri"/>
              <a:cs typeface="Calibri"/>
              <a:sym typeface="Calibri"/>
            </a:endParaRPr>
          </a:p>
          <a:p>
            <a:pPr indent="0" lvl="0" marL="0" rtl="0" algn="l">
              <a:lnSpc>
                <a:spcPct val="80000"/>
              </a:lnSpc>
              <a:spcBef>
                <a:spcPts val="1000"/>
              </a:spcBef>
              <a:spcAft>
                <a:spcPts val="0"/>
              </a:spcAft>
              <a:buClr>
                <a:srgbClr val="FFFFFF"/>
              </a:buClr>
              <a:buSzPts val="1480"/>
              <a:buChar char="•"/>
            </a:pPr>
            <a:r>
              <a:rPr lang="en-US" sz="1480">
                <a:solidFill>
                  <a:srgbClr val="FFFFFF"/>
                </a:solidFill>
                <a:latin typeface="Calibri"/>
                <a:ea typeface="Calibri"/>
                <a:cs typeface="Calibri"/>
                <a:sym typeface="Calibri"/>
              </a:rPr>
              <a:t>The state cost that is a fee of $0.70</a:t>
            </a:r>
            <a:endParaRPr sz="1600">
              <a:solidFill>
                <a:srgbClr val="FFFFFF"/>
              </a:solidFill>
              <a:latin typeface="Calibri"/>
              <a:ea typeface="Calibri"/>
              <a:cs typeface="Calibri"/>
              <a:sym typeface="Calibri"/>
            </a:endParaRPr>
          </a:p>
          <a:p>
            <a:pPr indent="0" lvl="0" marL="0" rtl="0" algn="l">
              <a:lnSpc>
                <a:spcPct val="80000"/>
              </a:lnSpc>
              <a:spcBef>
                <a:spcPts val="1000"/>
              </a:spcBef>
              <a:spcAft>
                <a:spcPts val="0"/>
              </a:spcAft>
              <a:buClr>
                <a:srgbClr val="FFFFFF"/>
              </a:buClr>
              <a:buSzPts val="1480"/>
              <a:buChar char="•"/>
            </a:pPr>
            <a:r>
              <a:rPr lang="en-US" sz="1480">
                <a:solidFill>
                  <a:srgbClr val="FFFFFF"/>
                </a:solidFill>
                <a:latin typeface="Calibri"/>
                <a:ea typeface="Calibri"/>
                <a:cs typeface="Calibri"/>
                <a:sym typeface="Calibri"/>
              </a:rPr>
              <a:t>Restore service fee (This is fee appears on this account because the services were interrupted for non-pay, even if the customer received an extension of the services, this fee would appear on each service that the customers have. Since this customer only has internet service, only one service, the fee will be $10.00. If the customer had had a tv, internet, and phone service, the restore service fee would have been $5.00 for each service. </a:t>
            </a:r>
            <a:endParaRPr sz="1600">
              <a:solidFill>
                <a:srgbClr val="FFFFFF"/>
              </a:solidFill>
              <a:latin typeface="Calibri"/>
              <a:ea typeface="Calibri"/>
              <a:cs typeface="Calibri"/>
              <a:sym typeface="Calibri"/>
            </a:endParaRPr>
          </a:p>
          <a:p>
            <a:pPr indent="0" lvl="0" marL="0" rtl="0" algn="l">
              <a:lnSpc>
                <a:spcPct val="80000"/>
              </a:lnSpc>
              <a:spcBef>
                <a:spcPts val="1000"/>
              </a:spcBef>
              <a:spcAft>
                <a:spcPts val="0"/>
              </a:spcAft>
              <a:buClr>
                <a:srgbClr val="FFFFFF"/>
              </a:buClr>
              <a:buSzPts val="1480"/>
              <a:buChar char="•"/>
            </a:pPr>
            <a:r>
              <a:rPr lang="en-US" sz="1480">
                <a:solidFill>
                  <a:srgbClr val="FFFFFF"/>
                </a:solidFill>
                <a:latin typeface="Calibri"/>
                <a:ea typeface="Calibri"/>
                <a:cs typeface="Calibri"/>
                <a:sym typeface="Calibri"/>
              </a:rPr>
              <a:t>Unlimited internet allowance –This service allows the customers to using their internet and download unlimited date.</a:t>
            </a:r>
            <a:endParaRPr sz="1600">
              <a:solidFill>
                <a:srgbClr val="FFFFFF"/>
              </a:solidFill>
              <a:latin typeface="Calibri"/>
              <a:ea typeface="Calibri"/>
              <a:cs typeface="Calibri"/>
              <a:sym typeface="Calibri"/>
            </a:endParaRPr>
          </a:p>
          <a:p>
            <a:pPr indent="0" lvl="0" marL="0" rtl="0" algn="l">
              <a:lnSpc>
                <a:spcPct val="80000"/>
              </a:lnSpc>
              <a:spcBef>
                <a:spcPts val="1000"/>
              </a:spcBef>
              <a:spcAft>
                <a:spcPts val="0"/>
              </a:spcAft>
              <a:buClr>
                <a:srgbClr val="FFFFFF"/>
              </a:buClr>
              <a:buSzPts val="1480"/>
              <a:buChar char="•"/>
            </a:pPr>
            <a:r>
              <a:rPr lang="en-US" sz="1480">
                <a:solidFill>
                  <a:srgbClr val="FFFFFF"/>
                </a:solidFill>
                <a:latin typeface="Calibri"/>
                <a:ea typeface="Calibri"/>
                <a:cs typeface="Calibri"/>
                <a:sym typeface="Calibri"/>
              </a:rPr>
              <a:t>Savings, We can see here the promotional amount that the customer received which is help to him to save monthly $45.00. In case that the customer requests to know when this promotion will be expired, we need to go to IDA –Products &amp; Promos, so there we can see the exactly date when promotion will be expired. There you will be able to see the Start date (when the promotion starts and End date, which is when the promotion will end. </a:t>
            </a:r>
            <a:endParaRPr sz="1600">
              <a:solidFill>
                <a:srgbClr val="FFFFFF"/>
              </a:solidFill>
              <a:latin typeface="Calibri"/>
              <a:ea typeface="Calibri"/>
              <a:cs typeface="Calibri"/>
              <a:sym typeface="Calibri"/>
            </a:endParaRPr>
          </a:p>
        </p:txBody>
      </p:sp>
      <p:pic>
        <p:nvPicPr>
          <p:cNvPr id="129" name="Google Shape;129;g9391a096f8_0_68"/>
          <p:cNvPicPr preferRelativeResize="0"/>
          <p:nvPr/>
        </p:nvPicPr>
        <p:blipFill rotWithShape="1">
          <a:blip r:embed="rId3">
            <a:alphaModFix/>
          </a:blip>
          <a:srcRect b="0" l="0" r="0" t="0"/>
          <a:stretch/>
        </p:blipFill>
        <p:spPr>
          <a:xfrm>
            <a:off x="7265239" y="1826633"/>
            <a:ext cx="5188761" cy="34361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9391a096f8_0_49"/>
          <p:cNvSpPr txBox="1"/>
          <p:nvPr/>
        </p:nvSpPr>
        <p:spPr>
          <a:xfrm>
            <a:off x="3262550" y="933150"/>
            <a:ext cx="9188400" cy="1232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4400">
                <a:solidFill>
                  <a:srgbClr val="FFFFFF"/>
                </a:solidFill>
                <a:latin typeface="Calibri"/>
                <a:ea typeface="Calibri"/>
                <a:cs typeface="Calibri"/>
                <a:sym typeface="Calibri"/>
              </a:rPr>
              <a:t>Balance last statement and payments </a:t>
            </a:r>
            <a:endParaRPr sz="3200">
              <a:solidFill>
                <a:srgbClr val="FFFFFF"/>
              </a:solidFill>
              <a:latin typeface="Calibri"/>
              <a:ea typeface="Calibri"/>
              <a:cs typeface="Calibri"/>
              <a:sym typeface="Calibri"/>
            </a:endParaRPr>
          </a:p>
        </p:txBody>
      </p:sp>
      <p:sp>
        <p:nvSpPr>
          <p:cNvPr id="135" name="Google Shape;135;g9391a096f8_0_49"/>
          <p:cNvSpPr txBox="1"/>
          <p:nvPr/>
        </p:nvSpPr>
        <p:spPr>
          <a:xfrm>
            <a:off x="3087276" y="2259816"/>
            <a:ext cx="4071300" cy="3705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2000"/>
              <a:buChar char="•"/>
            </a:pPr>
            <a:r>
              <a:rPr lang="en-US" sz="2000">
                <a:solidFill>
                  <a:srgbClr val="FFFFFF"/>
                </a:solidFill>
                <a:latin typeface="Calibri"/>
                <a:ea typeface="Calibri"/>
                <a:cs typeface="Calibri"/>
                <a:sym typeface="Calibri"/>
              </a:rPr>
              <a:t>Basically we can see here the same information. However, we will see more details about payments. Example, the payment method that the customer used when he made the payment. In this case it was a Credit Card and the payment was for $303.56 and there was a remind balance of $121.57 because the total amount due for the previous bill was for $425.13.</a:t>
            </a:r>
            <a:endParaRPr sz="1600">
              <a:solidFill>
                <a:srgbClr val="FFFFFF"/>
              </a:solidFill>
              <a:latin typeface="Calibri"/>
              <a:ea typeface="Calibri"/>
              <a:cs typeface="Calibri"/>
              <a:sym typeface="Calibri"/>
            </a:endParaRPr>
          </a:p>
        </p:txBody>
      </p:sp>
      <p:pic>
        <p:nvPicPr>
          <p:cNvPr id="136" name="Google Shape;136;g9391a096f8_0_49"/>
          <p:cNvPicPr preferRelativeResize="0"/>
          <p:nvPr/>
        </p:nvPicPr>
        <p:blipFill rotWithShape="1">
          <a:blip r:embed="rId3">
            <a:alphaModFix/>
          </a:blip>
          <a:srcRect b="0" l="0" r="0" t="0"/>
          <a:stretch/>
        </p:blipFill>
        <p:spPr>
          <a:xfrm>
            <a:off x="7065376" y="2853844"/>
            <a:ext cx="5233176" cy="11503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9391a096f8_0_76"/>
          <p:cNvSpPr/>
          <p:nvPr/>
        </p:nvSpPr>
        <p:spPr>
          <a:xfrm rot="-5400000">
            <a:off x="571198" y="1595288"/>
            <a:ext cx="2200200" cy="3342600"/>
          </a:xfrm>
          <a:prstGeom prst="downArrow">
            <a:avLst>
              <a:gd fmla="val 100000" name="adj1"/>
              <a:gd fmla="val 15788" name="adj2"/>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2" name="Google Shape;142;g9391a096f8_0_76"/>
          <p:cNvSpPr txBox="1"/>
          <p:nvPr/>
        </p:nvSpPr>
        <p:spPr>
          <a:xfrm>
            <a:off x="221227" y="2376058"/>
            <a:ext cx="2669400" cy="1781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000">
                <a:solidFill>
                  <a:srgbClr val="FFFFFF"/>
                </a:solidFill>
                <a:latin typeface="Calibri"/>
                <a:ea typeface="Calibri"/>
                <a:cs typeface="Calibri"/>
                <a:sym typeface="Calibri"/>
              </a:rPr>
              <a:t>One-time activity and “Taxes, fees &amp; other charges”</a:t>
            </a:r>
            <a:endParaRPr sz="4400">
              <a:solidFill>
                <a:srgbClr val="000000"/>
              </a:solidFill>
              <a:latin typeface="Calibri"/>
              <a:ea typeface="Calibri"/>
              <a:cs typeface="Calibri"/>
              <a:sym typeface="Calibri"/>
            </a:endParaRPr>
          </a:p>
        </p:txBody>
      </p:sp>
      <p:pic>
        <p:nvPicPr>
          <p:cNvPr id="143" name="Google Shape;143;g9391a096f8_0_76"/>
          <p:cNvPicPr preferRelativeResize="0"/>
          <p:nvPr/>
        </p:nvPicPr>
        <p:blipFill rotWithShape="1">
          <a:blip r:embed="rId3">
            <a:alphaModFix/>
          </a:blip>
          <a:srcRect b="0" l="0" r="4223" t="6690"/>
          <a:stretch/>
        </p:blipFill>
        <p:spPr>
          <a:xfrm>
            <a:off x="4270691" y="1367599"/>
            <a:ext cx="5792410" cy="1039743"/>
          </a:xfrm>
          <a:prstGeom prst="rect">
            <a:avLst/>
          </a:prstGeom>
          <a:noFill/>
          <a:ln>
            <a:noFill/>
          </a:ln>
        </p:spPr>
      </p:pic>
      <p:pic>
        <p:nvPicPr>
          <p:cNvPr id="144" name="Google Shape;144;g9391a096f8_0_76"/>
          <p:cNvPicPr preferRelativeResize="0"/>
          <p:nvPr/>
        </p:nvPicPr>
        <p:blipFill rotWithShape="1">
          <a:blip r:embed="rId4">
            <a:alphaModFix/>
          </a:blip>
          <a:srcRect b="0" l="0" r="0" t="0"/>
          <a:stretch/>
        </p:blipFill>
        <p:spPr>
          <a:xfrm>
            <a:off x="4283391" y="2369243"/>
            <a:ext cx="5800000" cy="3685714"/>
          </a:xfrm>
          <a:prstGeom prst="rect">
            <a:avLst/>
          </a:prstGeom>
          <a:noFill/>
          <a:ln>
            <a:noFill/>
          </a:ln>
        </p:spPr>
      </p:pic>
      <p:sp>
        <p:nvSpPr>
          <p:cNvPr id="145" name="Google Shape;145;g9391a096f8_0_76"/>
          <p:cNvSpPr/>
          <p:nvPr/>
        </p:nvSpPr>
        <p:spPr>
          <a:xfrm>
            <a:off x="4270691" y="1253301"/>
            <a:ext cx="5906700" cy="4940400"/>
          </a:xfrm>
          <a:prstGeom prst="rect">
            <a:avLst/>
          </a:prstGeom>
          <a:noFill/>
          <a:ln cap="flat" cmpd="sng" w="571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9391a096f8_0_89"/>
          <p:cNvSpPr txBox="1"/>
          <p:nvPr/>
        </p:nvSpPr>
        <p:spPr>
          <a:xfrm>
            <a:off x="2570075" y="927995"/>
            <a:ext cx="4369500" cy="1156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i="1" lang="en-US" sz="4400">
                <a:solidFill>
                  <a:srgbClr val="FFFFFF"/>
                </a:solidFill>
                <a:latin typeface="Calibri"/>
                <a:ea typeface="Calibri"/>
                <a:cs typeface="Calibri"/>
                <a:sym typeface="Calibri"/>
              </a:rPr>
              <a:t>Ways to pay</a:t>
            </a:r>
            <a:endParaRPr sz="3200">
              <a:solidFill>
                <a:srgbClr val="FFFFFF"/>
              </a:solidFill>
              <a:latin typeface="Calibri"/>
              <a:ea typeface="Calibri"/>
              <a:cs typeface="Calibri"/>
              <a:sym typeface="Calibri"/>
            </a:endParaRPr>
          </a:p>
        </p:txBody>
      </p:sp>
      <p:sp>
        <p:nvSpPr>
          <p:cNvPr id="151" name="Google Shape;151;g9391a096f8_0_89"/>
          <p:cNvSpPr txBox="1"/>
          <p:nvPr/>
        </p:nvSpPr>
        <p:spPr>
          <a:xfrm>
            <a:off x="2570075" y="2216359"/>
            <a:ext cx="4369500" cy="3979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1900"/>
              <a:buChar char="•"/>
            </a:pPr>
            <a:r>
              <a:rPr lang="en-US" sz="1900">
                <a:solidFill>
                  <a:srgbClr val="FFFFFF"/>
                </a:solidFill>
                <a:latin typeface="Calibri"/>
                <a:ea typeface="Calibri"/>
                <a:cs typeface="Calibri"/>
                <a:sym typeface="Calibri"/>
              </a:rPr>
              <a:t>Customer can make the payment using our Auto-payment method. The customer needs to enroll her/himself on EZ-pay. </a:t>
            </a:r>
            <a:endParaRPr sz="1600">
              <a:solidFill>
                <a:srgbClr val="FFFFFF"/>
              </a:solidFill>
              <a:latin typeface="Calibri"/>
              <a:ea typeface="Calibri"/>
              <a:cs typeface="Calibri"/>
              <a:sym typeface="Calibri"/>
            </a:endParaRPr>
          </a:p>
          <a:p>
            <a:pPr indent="0" lvl="0" marL="0" rtl="0" algn="l">
              <a:lnSpc>
                <a:spcPct val="90000"/>
              </a:lnSpc>
              <a:spcBef>
                <a:spcPts val="1000"/>
              </a:spcBef>
              <a:spcAft>
                <a:spcPts val="0"/>
              </a:spcAft>
              <a:buClr>
                <a:srgbClr val="FFFFFF"/>
              </a:buClr>
              <a:buSzPts val="1900"/>
              <a:buChar char="•"/>
            </a:pPr>
            <a:r>
              <a:rPr lang="en-US" sz="1900">
                <a:solidFill>
                  <a:srgbClr val="FFFFFF"/>
                </a:solidFill>
                <a:latin typeface="Calibri"/>
                <a:ea typeface="Calibri"/>
                <a:cs typeface="Calibri"/>
                <a:sym typeface="Calibri"/>
              </a:rPr>
              <a:t>The customer has the option to make the payment of the current balance using our apps *Suddenlink Support app”</a:t>
            </a:r>
            <a:endParaRPr sz="1600">
              <a:solidFill>
                <a:srgbClr val="FFFFFF"/>
              </a:solidFill>
              <a:latin typeface="Calibri"/>
              <a:ea typeface="Calibri"/>
              <a:cs typeface="Calibri"/>
              <a:sym typeface="Calibri"/>
            </a:endParaRPr>
          </a:p>
          <a:p>
            <a:pPr indent="0" lvl="0" marL="0" rtl="0" algn="l">
              <a:lnSpc>
                <a:spcPct val="90000"/>
              </a:lnSpc>
              <a:spcBef>
                <a:spcPts val="1000"/>
              </a:spcBef>
              <a:spcAft>
                <a:spcPts val="0"/>
              </a:spcAft>
              <a:buClr>
                <a:srgbClr val="FFFFFF"/>
              </a:buClr>
              <a:buSzPts val="1900"/>
              <a:buChar char="•"/>
            </a:pPr>
            <a:r>
              <a:rPr lang="en-US" sz="1900">
                <a:solidFill>
                  <a:srgbClr val="FFFFFF"/>
                </a:solidFill>
                <a:latin typeface="Calibri"/>
                <a:ea typeface="Calibri"/>
                <a:cs typeface="Calibri"/>
                <a:sym typeface="Calibri"/>
              </a:rPr>
              <a:t>Customer has the option to go to the near Suddenlink store and make the payment in person. </a:t>
            </a:r>
            <a:endParaRPr sz="1600">
              <a:solidFill>
                <a:srgbClr val="FFFFFF"/>
              </a:solidFill>
              <a:latin typeface="Calibri"/>
              <a:ea typeface="Calibri"/>
              <a:cs typeface="Calibri"/>
              <a:sym typeface="Calibri"/>
            </a:endParaRPr>
          </a:p>
          <a:p>
            <a:pPr indent="0" lvl="0" marL="0" rtl="0" algn="l">
              <a:lnSpc>
                <a:spcPct val="90000"/>
              </a:lnSpc>
              <a:spcBef>
                <a:spcPts val="1000"/>
              </a:spcBef>
              <a:spcAft>
                <a:spcPts val="0"/>
              </a:spcAft>
              <a:buClr>
                <a:srgbClr val="FFFFFF"/>
              </a:buClr>
              <a:buSzPts val="1900"/>
              <a:buChar char="•"/>
            </a:pPr>
            <a:r>
              <a:rPr lang="en-US" sz="1900">
                <a:solidFill>
                  <a:srgbClr val="FFFFFF"/>
                </a:solidFill>
                <a:latin typeface="Calibri"/>
                <a:ea typeface="Calibri"/>
                <a:cs typeface="Calibri"/>
                <a:sym typeface="Calibri"/>
              </a:rPr>
              <a:t>Using our IVR system, they just need to call us and IVR can take their payments. </a:t>
            </a:r>
            <a:endParaRPr sz="1600">
              <a:solidFill>
                <a:srgbClr val="FFFFFF"/>
              </a:solidFill>
              <a:latin typeface="Calibri"/>
              <a:ea typeface="Calibri"/>
              <a:cs typeface="Calibri"/>
              <a:sym typeface="Calibri"/>
            </a:endParaRPr>
          </a:p>
          <a:p>
            <a:pPr indent="0" lvl="0" marL="0" rtl="0" algn="l">
              <a:lnSpc>
                <a:spcPct val="90000"/>
              </a:lnSpc>
              <a:spcBef>
                <a:spcPts val="1000"/>
              </a:spcBef>
              <a:spcAft>
                <a:spcPts val="0"/>
              </a:spcAft>
              <a:buClr>
                <a:srgbClr val="FFFFFF"/>
              </a:buClr>
              <a:buSzPts val="1900"/>
              <a:buChar char="•"/>
            </a:pPr>
            <a:r>
              <a:rPr lang="en-US" sz="1900">
                <a:solidFill>
                  <a:srgbClr val="FFFFFF"/>
                </a:solidFill>
                <a:latin typeface="Calibri"/>
                <a:ea typeface="Calibri"/>
                <a:cs typeface="Calibri"/>
                <a:sym typeface="Calibri"/>
              </a:rPr>
              <a:t>Mail payments, they can send us payments via mail. </a:t>
            </a:r>
            <a:endParaRPr sz="1600">
              <a:solidFill>
                <a:srgbClr val="FFFFFF"/>
              </a:solidFill>
              <a:latin typeface="Calibri"/>
              <a:ea typeface="Calibri"/>
              <a:cs typeface="Calibri"/>
              <a:sym typeface="Calibri"/>
            </a:endParaRPr>
          </a:p>
        </p:txBody>
      </p:sp>
      <p:pic>
        <p:nvPicPr>
          <p:cNvPr id="152" name="Google Shape;152;g9391a096f8_0_89"/>
          <p:cNvPicPr preferRelativeResize="0"/>
          <p:nvPr/>
        </p:nvPicPr>
        <p:blipFill rotWithShape="1">
          <a:blip r:embed="rId3">
            <a:alphaModFix/>
          </a:blip>
          <a:srcRect b="0" l="0" r="2874" t="0"/>
          <a:stretch/>
        </p:blipFill>
        <p:spPr>
          <a:xfrm>
            <a:off x="7533848" y="239700"/>
            <a:ext cx="4658152" cy="6618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2020-07-27T14:12:33Z</dcterms:created>
  <dc:creator>Jonathan Jose</dc:creator>
</cp:coreProperties>
</file>